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63" r:id="rId3"/>
    <p:sldId id="266" r:id="rId4"/>
    <p:sldId id="259" r:id="rId5"/>
    <p:sldId id="265" r:id="rId6"/>
    <p:sldId id="268" r:id="rId7"/>
    <p:sldId id="269" r:id="rId8"/>
    <p:sldId id="267" r:id="rId9"/>
    <p:sldId id="271" r:id="rId10"/>
    <p:sldId id="272" r:id="rId11"/>
    <p:sldId id="274" r:id="rId12"/>
    <p:sldId id="273" r:id="rId13"/>
    <p:sldId id="275" r:id="rId14"/>
    <p:sldId id="276" r:id="rId15"/>
    <p:sldId id="277" r:id="rId16"/>
    <p:sldId id="278" r:id="rId17"/>
    <p:sldId id="282" r:id="rId18"/>
    <p:sldId id="287" r:id="rId19"/>
    <p:sldId id="280" r:id="rId20"/>
    <p:sldId id="281" r:id="rId21"/>
    <p:sldId id="286" r:id="rId22"/>
    <p:sldId id="262" r:id="rId23"/>
    <p:sldId id="284" r:id="rId24"/>
    <p:sldId id="264" r:id="rId25"/>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F2BA189-DE5B-45C3-A15A-0DCDA0F79845}">
          <p14:sldIdLst>
            <p14:sldId id="256"/>
            <p14:sldId id="263"/>
            <p14:sldId id="266"/>
            <p14:sldId id="259"/>
            <p14:sldId id="265"/>
            <p14:sldId id="268"/>
            <p14:sldId id="269"/>
            <p14:sldId id="267"/>
            <p14:sldId id="271"/>
            <p14:sldId id="272"/>
            <p14:sldId id="274"/>
            <p14:sldId id="273"/>
            <p14:sldId id="275"/>
            <p14:sldId id="276"/>
            <p14:sldId id="277"/>
            <p14:sldId id="278"/>
            <p14:sldId id="282"/>
            <p14:sldId id="287"/>
            <p14:sldId id="280"/>
            <p14:sldId id="281"/>
            <p14:sldId id="286"/>
          </p14:sldIdLst>
        </p14:section>
        <p14:section name="Abschnitt ohne Titel" id="{1AF751F0-749D-4C80-9ED8-45AE796B5D97}">
          <p14:sldIdLst>
            <p14:sldId id="262"/>
            <p14:sldId id="284"/>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F7F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535" autoAdjust="0"/>
  </p:normalViewPr>
  <p:slideViewPr>
    <p:cSldViewPr snapToGrid="0">
      <p:cViewPr varScale="1">
        <p:scale>
          <a:sx n="89" d="100"/>
          <a:sy n="89" d="100"/>
        </p:scale>
        <p:origin x="2202"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2232" cy="339884"/>
          </a:xfrm>
          <a:prstGeom prst="rect">
            <a:avLst/>
          </a:prstGeom>
        </p:spPr>
        <p:txBody>
          <a:bodyPr vert="horz" lIns="92089" tIns="46044" rIns="92089" bIns="46044" rtlCol="0"/>
          <a:lstStyle>
            <a:lvl1pPr algn="l">
              <a:defRPr sz="1200"/>
            </a:lvl1pPr>
          </a:lstStyle>
          <a:p>
            <a:endParaRPr lang="de-CH"/>
          </a:p>
        </p:txBody>
      </p:sp>
      <p:sp>
        <p:nvSpPr>
          <p:cNvPr id="3" name="Datumsplatzhalter 2"/>
          <p:cNvSpPr>
            <a:spLocks noGrp="1"/>
          </p:cNvSpPr>
          <p:nvPr>
            <p:ph type="dt" sz="quarter" idx="1"/>
          </p:nvPr>
        </p:nvSpPr>
        <p:spPr>
          <a:xfrm>
            <a:off x="5623696" y="0"/>
            <a:ext cx="4302232" cy="339884"/>
          </a:xfrm>
          <a:prstGeom prst="rect">
            <a:avLst/>
          </a:prstGeom>
        </p:spPr>
        <p:txBody>
          <a:bodyPr vert="horz" lIns="92089" tIns="46044" rIns="92089" bIns="46044" rtlCol="0"/>
          <a:lstStyle>
            <a:lvl1pPr algn="r">
              <a:defRPr sz="1200"/>
            </a:lvl1pPr>
          </a:lstStyle>
          <a:p>
            <a:fld id="{0059D576-1BC0-4710-B415-711DCD116CB6}" type="datetimeFigureOut">
              <a:rPr lang="de-CH" smtClean="0"/>
              <a:pPr/>
              <a:t>24.03.2026</a:t>
            </a:fld>
            <a:endParaRPr lang="de-CH"/>
          </a:p>
        </p:txBody>
      </p:sp>
      <p:sp>
        <p:nvSpPr>
          <p:cNvPr id="4" name="Fußzeilenplatzhalter 3"/>
          <p:cNvSpPr>
            <a:spLocks noGrp="1"/>
          </p:cNvSpPr>
          <p:nvPr>
            <p:ph type="ftr" sz="quarter" idx="2"/>
          </p:nvPr>
        </p:nvSpPr>
        <p:spPr>
          <a:xfrm>
            <a:off x="1" y="6456612"/>
            <a:ext cx="4302232" cy="339884"/>
          </a:xfrm>
          <a:prstGeom prst="rect">
            <a:avLst/>
          </a:prstGeom>
        </p:spPr>
        <p:txBody>
          <a:bodyPr vert="horz" lIns="92089" tIns="46044" rIns="92089" bIns="46044" rtlCol="0" anchor="b"/>
          <a:lstStyle>
            <a:lvl1pPr algn="l">
              <a:defRPr sz="1200"/>
            </a:lvl1pPr>
          </a:lstStyle>
          <a:p>
            <a:endParaRPr lang="de-CH"/>
          </a:p>
        </p:txBody>
      </p:sp>
      <p:sp>
        <p:nvSpPr>
          <p:cNvPr id="5" name="Foliennummernplatzhalter 4"/>
          <p:cNvSpPr>
            <a:spLocks noGrp="1"/>
          </p:cNvSpPr>
          <p:nvPr>
            <p:ph type="sldNum" sz="quarter" idx="3"/>
          </p:nvPr>
        </p:nvSpPr>
        <p:spPr>
          <a:xfrm>
            <a:off x="5623696" y="6456612"/>
            <a:ext cx="4302232" cy="339884"/>
          </a:xfrm>
          <a:prstGeom prst="rect">
            <a:avLst/>
          </a:prstGeom>
        </p:spPr>
        <p:txBody>
          <a:bodyPr vert="horz" lIns="92089" tIns="46044" rIns="92089" bIns="46044" rtlCol="0" anchor="b"/>
          <a:lstStyle>
            <a:lvl1pPr algn="r">
              <a:defRPr sz="1200"/>
            </a:lvl1pPr>
          </a:lstStyle>
          <a:p>
            <a:fld id="{75CCBC76-2F38-4CCE-AC0B-A3C7B112E1F0}" type="slidenum">
              <a:rPr lang="de-CH" smtClean="0"/>
              <a:pPr/>
              <a:t>‹Nr.›</a:t>
            </a:fld>
            <a:endParaRPr lang="de-CH"/>
          </a:p>
        </p:txBody>
      </p:sp>
    </p:spTree>
    <p:extLst>
      <p:ext uri="{BB962C8B-B14F-4D97-AF65-F5344CB8AC3E}">
        <p14:creationId xmlns:p14="http://schemas.microsoft.com/office/powerpoint/2010/main" val="3016676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2232" cy="341064"/>
          </a:xfrm>
          <a:prstGeom prst="rect">
            <a:avLst/>
          </a:prstGeom>
        </p:spPr>
        <p:txBody>
          <a:bodyPr vert="horz" lIns="92089" tIns="46044" rIns="92089" bIns="46044" rtlCol="0"/>
          <a:lstStyle>
            <a:lvl1pPr algn="l">
              <a:defRPr sz="1200"/>
            </a:lvl1pPr>
          </a:lstStyle>
          <a:p>
            <a:endParaRPr lang="de-CH"/>
          </a:p>
        </p:txBody>
      </p:sp>
      <p:sp>
        <p:nvSpPr>
          <p:cNvPr id="3" name="Datumsplatzhalter 2"/>
          <p:cNvSpPr>
            <a:spLocks noGrp="1"/>
          </p:cNvSpPr>
          <p:nvPr>
            <p:ph type="dt" idx="1"/>
          </p:nvPr>
        </p:nvSpPr>
        <p:spPr>
          <a:xfrm>
            <a:off x="5623696" y="0"/>
            <a:ext cx="4302232" cy="341064"/>
          </a:xfrm>
          <a:prstGeom prst="rect">
            <a:avLst/>
          </a:prstGeom>
        </p:spPr>
        <p:txBody>
          <a:bodyPr vert="horz" lIns="92089" tIns="46044" rIns="92089" bIns="46044" rtlCol="0"/>
          <a:lstStyle>
            <a:lvl1pPr algn="r">
              <a:defRPr sz="1200"/>
            </a:lvl1pPr>
          </a:lstStyle>
          <a:p>
            <a:fld id="{1AB758B7-58F5-4508-B345-C6F2C6C6EE1F}" type="datetimeFigureOut">
              <a:rPr lang="de-CH" smtClean="0"/>
              <a:pPr/>
              <a:t>24.03.2026</a:t>
            </a:fld>
            <a:endParaRPr lang="de-CH"/>
          </a:p>
        </p:txBody>
      </p:sp>
      <p:sp>
        <p:nvSpPr>
          <p:cNvPr id="4" name="Folienbildplatzhalt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2089" tIns="46044" rIns="92089" bIns="46044" rtlCol="0" anchor="ctr"/>
          <a:lstStyle/>
          <a:p>
            <a:endParaRPr lang="de-CH"/>
          </a:p>
        </p:txBody>
      </p:sp>
      <p:sp>
        <p:nvSpPr>
          <p:cNvPr id="5" name="Notizenplatzhalter 4"/>
          <p:cNvSpPr>
            <a:spLocks noGrp="1"/>
          </p:cNvSpPr>
          <p:nvPr>
            <p:ph type="body" sz="quarter" idx="3"/>
          </p:nvPr>
        </p:nvSpPr>
        <p:spPr>
          <a:xfrm>
            <a:off x="992823" y="3271383"/>
            <a:ext cx="7942580" cy="2676585"/>
          </a:xfrm>
          <a:prstGeom prst="rect">
            <a:avLst/>
          </a:prstGeom>
        </p:spPr>
        <p:txBody>
          <a:bodyPr vert="horz" lIns="92089" tIns="46044" rIns="92089" bIns="4604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6456614"/>
            <a:ext cx="4302232" cy="341063"/>
          </a:xfrm>
          <a:prstGeom prst="rect">
            <a:avLst/>
          </a:prstGeom>
        </p:spPr>
        <p:txBody>
          <a:bodyPr vert="horz" lIns="92089" tIns="46044" rIns="92089" bIns="46044" rtlCol="0" anchor="b"/>
          <a:lstStyle>
            <a:lvl1pPr algn="l">
              <a:defRPr sz="1200"/>
            </a:lvl1pPr>
          </a:lstStyle>
          <a:p>
            <a:endParaRPr lang="de-CH"/>
          </a:p>
        </p:txBody>
      </p:sp>
      <p:sp>
        <p:nvSpPr>
          <p:cNvPr id="7" name="Foliennummernplatzhalter 6"/>
          <p:cNvSpPr>
            <a:spLocks noGrp="1"/>
          </p:cNvSpPr>
          <p:nvPr>
            <p:ph type="sldNum" sz="quarter" idx="5"/>
          </p:nvPr>
        </p:nvSpPr>
        <p:spPr>
          <a:xfrm>
            <a:off x="5623696" y="6456614"/>
            <a:ext cx="4302232" cy="341063"/>
          </a:xfrm>
          <a:prstGeom prst="rect">
            <a:avLst/>
          </a:prstGeom>
        </p:spPr>
        <p:txBody>
          <a:bodyPr vert="horz" lIns="92089" tIns="46044" rIns="92089" bIns="46044" rtlCol="0" anchor="b"/>
          <a:lstStyle>
            <a:lvl1pPr algn="r">
              <a:defRPr sz="1200"/>
            </a:lvl1pPr>
          </a:lstStyle>
          <a:p>
            <a:fld id="{3808853F-8AD5-437B-AB6B-0475E5FC6231}" type="slidenum">
              <a:rPr lang="de-CH" smtClean="0"/>
              <a:pPr/>
              <a:t>‹Nr.›</a:t>
            </a:fld>
            <a:endParaRPr lang="de-CH"/>
          </a:p>
        </p:txBody>
      </p:sp>
    </p:spTree>
    <p:extLst>
      <p:ext uri="{BB962C8B-B14F-4D97-AF65-F5344CB8AC3E}">
        <p14:creationId xmlns:p14="http://schemas.microsoft.com/office/powerpoint/2010/main" val="2780849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5</a:t>
            </a:fld>
            <a:endParaRPr lang="de-CH"/>
          </a:p>
        </p:txBody>
      </p:sp>
    </p:spTree>
    <p:extLst>
      <p:ext uri="{BB962C8B-B14F-4D97-AF65-F5344CB8AC3E}">
        <p14:creationId xmlns:p14="http://schemas.microsoft.com/office/powerpoint/2010/main" val="270524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17</a:t>
            </a:fld>
            <a:endParaRPr lang="de-CH"/>
          </a:p>
        </p:txBody>
      </p:sp>
    </p:spTree>
    <p:extLst>
      <p:ext uri="{BB962C8B-B14F-4D97-AF65-F5344CB8AC3E}">
        <p14:creationId xmlns:p14="http://schemas.microsoft.com/office/powerpoint/2010/main" val="3917638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04C0-5C25-0E3A-4073-4FD0340F29B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C8C9F8-BB49-9BFA-32EF-6971A826B3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18FA3B-098B-4B5A-9A76-9458C8A8C86F}"/>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34E5E0D9-7435-B75B-D8A1-3C1235948ED7}"/>
              </a:ext>
            </a:extLst>
          </p:cNvPr>
          <p:cNvSpPr>
            <a:spLocks noGrp="1"/>
          </p:cNvSpPr>
          <p:nvPr>
            <p:ph type="sldNum" sz="quarter" idx="5"/>
          </p:nvPr>
        </p:nvSpPr>
        <p:spPr/>
        <p:txBody>
          <a:bodyPr/>
          <a:lstStyle/>
          <a:p>
            <a:fld id="{3808853F-8AD5-437B-AB6B-0475E5FC6231}" type="slidenum">
              <a:rPr lang="de-CH" smtClean="0"/>
              <a:pPr/>
              <a:t>18</a:t>
            </a:fld>
            <a:endParaRPr lang="de-CH"/>
          </a:p>
        </p:txBody>
      </p:sp>
    </p:spTree>
    <p:extLst>
      <p:ext uri="{BB962C8B-B14F-4D97-AF65-F5344CB8AC3E}">
        <p14:creationId xmlns:p14="http://schemas.microsoft.com/office/powerpoint/2010/main" val="315501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19</a:t>
            </a:fld>
            <a:endParaRPr lang="de-CH"/>
          </a:p>
        </p:txBody>
      </p:sp>
    </p:spTree>
    <p:extLst>
      <p:ext uri="{BB962C8B-B14F-4D97-AF65-F5344CB8AC3E}">
        <p14:creationId xmlns:p14="http://schemas.microsoft.com/office/powerpoint/2010/main" val="498208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21</a:t>
            </a:fld>
            <a:endParaRPr lang="de-CH"/>
          </a:p>
        </p:txBody>
      </p:sp>
    </p:spTree>
    <p:extLst>
      <p:ext uri="{BB962C8B-B14F-4D97-AF65-F5344CB8AC3E}">
        <p14:creationId xmlns:p14="http://schemas.microsoft.com/office/powerpoint/2010/main" val="3559485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22</a:t>
            </a:fld>
            <a:endParaRPr lang="de-CH"/>
          </a:p>
        </p:txBody>
      </p:sp>
    </p:spTree>
    <p:extLst>
      <p:ext uri="{BB962C8B-B14F-4D97-AF65-F5344CB8AC3E}">
        <p14:creationId xmlns:p14="http://schemas.microsoft.com/office/powerpoint/2010/main" val="4291089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57D64-90E8-8645-9399-6725A07EDB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A135B1E-22F5-2A2A-415C-AB3AA2184B2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3D0D148-6CC4-72EF-3040-D18847755BEF}"/>
              </a:ext>
            </a:extLst>
          </p:cNvPr>
          <p:cNvSpPr>
            <a:spLocks noGrp="1"/>
          </p:cNvSpPr>
          <p:nvPr>
            <p:ph type="body" idx="1"/>
          </p:nvPr>
        </p:nvSpPr>
        <p:spPr/>
        <p:txBody>
          <a:bodyPr/>
          <a:lstStyle/>
          <a:p>
            <a:endParaRPr lang="de-CH" i="0" dirty="0"/>
          </a:p>
        </p:txBody>
      </p:sp>
      <p:sp>
        <p:nvSpPr>
          <p:cNvPr id="4" name="Foliennummernplatzhalter 3">
            <a:extLst>
              <a:ext uri="{FF2B5EF4-FFF2-40B4-BE49-F238E27FC236}">
                <a16:creationId xmlns:a16="http://schemas.microsoft.com/office/drawing/2014/main" id="{A7103915-86B9-8F56-065F-A6E52C7A9A23}"/>
              </a:ext>
            </a:extLst>
          </p:cNvPr>
          <p:cNvSpPr>
            <a:spLocks noGrp="1"/>
          </p:cNvSpPr>
          <p:nvPr>
            <p:ph type="sldNum" sz="quarter" idx="5"/>
          </p:nvPr>
        </p:nvSpPr>
        <p:spPr/>
        <p:txBody>
          <a:bodyPr/>
          <a:lstStyle/>
          <a:p>
            <a:fld id="{3808853F-8AD5-437B-AB6B-0475E5FC6231}" type="slidenum">
              <a:rPr lang="de-CH" smtClean="0"/>
              <a:pPr/>
              <a:t>23</a:t>
            </a:fld>
            <a:endParaRPr lang="de-CH"/>
          </a:p>
        </p:txBody>
      </p:sp>
    </p:spTree>
    <p:extLst>
      <p:ext uri="{BB962C8B-B14F-4D97-AF65-F5344CB8AC3E}">
        <p14:creationId xmlns:p14="http://schemas.microsoft.com/office/powerpoint/2010/main" val="121014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7</a:t>
            </a:fld>
            <a:endParaRPr lang="de-CH"/>
          </a:p>
        </p:txBody>
      </p:sp>
    </p:spTree>
    <p:extLst>
      <p:ext uri="{BB962C8B-B14F-4D97-AF65-F5344CB8AC3E}">
        <p14:creationId xmlns:p14="http://schemas.microsoft.com/office/powerpoint/2010/main" val="2491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718" indent="-172718">
              <a:buFontTx/>
              <a:buChar char="-"/>
            </a:pPr>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8</a:t>
            </a:fld>
            <a:endParaRPr lang="de-CH"/>
          </a:p>
        </p:txBody>
      </p:sp>
    </p:spTree>
    <p:extLst>
      <p:ext uri="{BB962C8B-B14F-4D97-AF65-F5344CB8AC3E}">
        <p14:creationId xmlns:p14="http://schemas.microsoft.com/office/powerpoint/2010/main" val="389737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2718" indent="-172718">
              <a:buFontTx/>
              <a:buChar char="-"/>
            </a:pPr>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9</a:t>
            </a:fld>
            <a:endParaRPr lang="de-CH"/>
          </a:p>
        </p:txBody>
      </p:sp>
    </p:spTree>
    <p:extLst>
      <p:ext uri="{BB962C8B-B14F-4D97-AF65-F5344CB8AC3E}">
        <p14:creationId xmlns:p14="http://schemas.microsoft.com/office/powerpoint/2010/main" val="7164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10</a:t>
            </a:fld>
            <a:endParaRPr lang="de-CH"/>
          </a:p>
        </p:txBody>
      </p:sp>
    </p:spTree>
    <p:extLst>
      <p:ext uri="{BB962C8B-B14F-4D97-AF65-F5344CB8AC3E}">
        <p14:creationId xmlns:p14="http://schemas.microsoft.com/office/powerpoint/2010/main" val="214044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11</a:t>
            </a:fld>
            <a:endParaRPr lang="de-CH"/>
          </a:p>
        </p:txBody>
      </p:sp>
    </p:spTree>
    <p:extLst>
      <p:ext uri="{BB962C8B-B14F-4D97-AF65-F5344CB8AC3E}">
        <p14:creationId xmlns:p14="http://schemas.microsoft.com/office/powerpoint/2010/main" val="201851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12</a:t>
            </a:fld>
            <a:endParaRPr lang="de-CH"/>
          </a:p>
        </p:txBody>
      </p:sp>
    </p:spTree>
    <p:extLst>
      <p:ext uri="{BB962C8B-B14F-4D97-AF65-F5344CB8AC3E}">
        <p14:creationId xmlns:p14="http://schemas.microsoft.com/office/powerpoint/2010/main" val="3410759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13</a:t>
            </a:fld>
            <a:endParaRPr lang="de-CH"/>
          </a:p>
        </p:txBody>
      </p:sp>
    </p:spTree>
    <p:extLst>
      <p:ext uri="{BB962C8B-B14F-4D97-AF65-F5344CB8AC3E}">
        <p14:creationId xmlns:p14="http://schemas.microsoft.com/office/powerpoint/2010/main" val="266338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3808853F-8AD5-437B-AB6B-0475E5FC6231}" type="slidenum">
              <a:rPr lang="de-CH" smtClean="0"/>
              <a:pPr/>
              <a:t>15</a:t>
            </a:fld>
            <a:endParaRPr lang="de-CH"/>
          </a:p>
        </p:txBody>
      </p:sp>
    </p:spTree>
    <p:extLst>
      <p:ext uri="{BB962C8B-B14F-4D97-AF65-F5344CB8AC3E}">
        <p14:creationId xmlns:p14="http://schemas.microsoft.com/office/powerpoint/2010/main" val="392174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72082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1578742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6262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srcRect t="18539" b="23609"/>
          <a:stretch/>
        </p:blipFill>
        <p:spPr>
          <a:xfrm flipH="1">
            <a:off x="4498255" y="1463835"/>
            <a:ext cx="4645745" cy="2692800"/>
          </a:xfrm>
          <a:prstGeom prst="rect">
            <a:avLst/>
          </a:prstGeom>
          <a:gradFill>
            <a:gsLst>
              <a:gs pos="0">
                <a:schemeClr val="accent1">
                  <a:shade val="30000"/>
                  <a:satMod val="115000"/>
                  <a:alpha val="0"/>
                </a:schemeClr>
              </a:gs>
              <a:gs pos="28000">
                <a:schemeClr val="accent1">
                  <a:lumMod val="40000"/>
                  <a:lumOff val="60000"/>
                </a:schemeClr>
              </a:gs>
              <a:gs pos="100000">
                <a:schemeClr val="accent1">
                  <a:shade val="100000"/>
                  <a:satMod val="115000"/>
                </a:schemeClr>
              </a:gs>
            </a:gsLst>
            <a:lin ang="10800000" scaled="0"/>
          </a:gradFill>
        </p:spPr>
      </p:pic>
      <p:sp>
        <p:nvSpPr>
          <p:cNvPr id="8" name="Rechteck 7"/>
          <p:cNvSpPr/>
          <p:nvPr userDrawn="1"/>
        </p:nvSpPr>
        <p:spPr>
          <a:xfrm>
            <a:off x="0" y="1463836"/>
            <a:ext cx="9144000" cy="2691307"/>
          </a:xfrm>
          <a:prstGeom prst="rect">
            <a:avLst/>
          </a:prstGeom>
          <a:gradFill flip="none" rotWithShape="1">
            <a:gsLst>
              <a:gs pos="0">
                <a:schemeClr val="accent1">
                  <a:shade val="30000"/>
                  <a:satMod val="115000"/>
                  <a:alpha val="0"/>
                </a:schemeClr>
              </a:gs>
              <a:gs pos="44000">
                <a:schemeClr val="accent1">
                  <a:lumMod val="40000"/>
                  <a:lumOff val="60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
        <p:nvSpPr>
          <p:cNvPr id="9" name="Rechteck 8"/>
          <p:cNvSpPr/>
          <p:nvPr userDrawn="1"/>
        </p:nvSpPr>
        <p:spPr>
          <a:xfrm>
            <a:off x="0" y="3851435"/>
            <a:ext cx="9144000" cy="305200"/>
          </a:xfrm>
          <a:prstGeom prst="rect">
            <a:avLst/>
          </a:prstGeom>
          <a:solidFill>
            <a:srgbClr val="AFABAB">
              <a:alpha val="5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
        <p:nvSpPr>
          <p:cNvPr id="10" name="Rechteck 9"/>
          <p:cNvSpPr/>
          <p:nvPr userDrawn="1"/>
        </p:nvSpPr>
        <p:spPr>
          <a:xfrm>
            <a:off x="0" y="1462342"/>
            <a:ext cx="302559" cy="2692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Tree>
    <p:extLst>
      <p:ext uri="{BB962C8B-B14F-4D97-AF65-F5344CB8AC3E}">
        <p14:creationId xmlns:p14="http://schemas.microsoft.com/office/powerpoint/2010/main" val="27374365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12424"/>
            <a:ext cx="7886700" cy="1325563"/>
          </a:xfrm>
        </p:spPr>
        <p:txBody>
          <a:bodyPr/>
          <a:lstStyle>
            <a:lvl1pPr>
              <a:defRPr/>
            </a:lvl1pPr>
          </a:lstStyle>
          <a:p>
            <a:r>
              <a:rPr lang="de-DE" dirty="0"/>
              <a:t>Titelmasterformat durch Klicken Titel</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endParaRPr lang="de-CH" dirty="0"/>
          </a:p>
        </p:txBody>
      </p:sp>
      <p:sp>
        <p:nvSpPr>
          <p:cNvPr id="5" name="Footer Placeholder 4"/>
          <p:cNvSpPr>
            <a:spLocks noGrp="1"/>
          </p:cNvSpPr>
          <p:nvPr>
            <p:ph type="ftr" sz="quarter" idx="11"/>
          </p:nvPr>
        </p:nvSpPr>
        <p:spPr/>
        <p:txBody>
          <a:bodyPr/>
          <a:lstStyle/>
          <a:p>
            <a:r>
              <a:rPr lang="de-CH"/>
              <a:t>Legal Management</a:t>
            </a:r>
            <a:endParaRPr lang="de-CH" dirty="0"/>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dirty="0"/>
          </a:p>
        </p:txBody>
      </p:sp>
      <p:pic>
        <p:nvPicPr>
          <p:cNvPr id="7" name="Picture 4" descr="http://vincentloy.files.wordpress.com/2010/09/tragic-1-city-skyscrapers.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70" t="12550" r="-365" b="54965"/>
          <a:stretch/>
        </p:blipFill>
        <p:spPr bwMode="auto">
          <a:xfrm flipH="1">
            <a:off x="5554320" y="515821"/>
            <a:ext cx="3606147" cy="1166400"/>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7"/>
          <p:cNvSpPr/>
          <p:nvPr userDrawn="1"/>
        </p:nvSpPr>
        <p:spPr>
          <a:xfrm>
            <a:off x="0" y="510834"/>
            <a:ext cx="9144000" cy="1166400"/>
          </a:xfrm>
          <a:prstGeom prst="rect">
            <a:avLst/>
          </a:prstGeom>
          <a:gradFill flip="none" rotWithShape="1">
            <a:gsLst>
              <a:gs pos="0">
                <a:srgbClr val="F7FAFD">
                  <a:alpha val="0"/>
                </a:srgbClr>
              </a:gs>
              <a:gs pos="39000">
                <a:schemeClr val="accent1">
                  <a:lumMod val="45000"/>
                  <a:lumOff val="55000"/>
                </a:schemeClr>
              </a:gs>
              <a:gs pos="100000">
                <a:schemeClr val="accent1">
                  <a:lumMod val="75000"/>
                </a:schemeClr>
              </a:gs>
              <a:gs pos="100000">
                <a:schemeClr val="accent1">
                  <a:lumMod val="30000"/>
                  <a:lumOff val="70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de-CH" sz="1350"/>
          </a:p>
        </p:txBody>
      </p:sp>
      <p:sp>
        <p:nvSpPr>
          <p:cNvPr id="10" name="Textfeld 9"/>
          <p:cNvSpPr txBox="1"/>
          <p:nvPr userDrawn="1"/>
        </p:nvSpPr>
        <p:spPr>
          <a:xfrm>
            <a:off x="3028950" y="6385024"/>
            <a:ext cx="3086100" cy="276999"/>
          </a:xfrm>
          <a:prstGeom prst="rect">
            <a:avLst/>
          </a:prstGeom>
          <a:noFill/>
        </p:spPr>
        <p:txBody>
          <a:bodyPr wrap="square" rtlCol="0">
            <a:spAutoFit/>
          </a:bodyPr>
          <a:lstStyle/>
          <a:p>
            <a:pPr algn="ctr"/>
            <a:r>
              <a:rPr lang="de-CH" sz="1200" dirty="0"/>
              <a:t>senta.cottinelli@cottinelli-law.ch</a:t>
            </a:r>
          </a:p>
        </p:txBody>
      </p:sp>
      <p:sp>
        <p:nvSpPr>
          <p:cNvPr id="11" name="Textfeld 10"/>
          <p:cNvSpPr txBox="1"/>
          <p:nvPr userDrawn="1"/>
        </p:nvSpPr>
        <p:spPr>
          <a:xfrm>
            <a:off x="6457950" y="6371739"/>
            <a:ext cx="2057400" cy="276999"/>
          </a:xfrm>
          <a:prstGeom prst="rect">
            <a:avLst/>
          </a:prstGeom>
          <a:noFill/>
        </p:spPr>
        <p:txBody>
          <a:bodyPr wrap="square" rtlCol="0">
            <a:spAutoFit/>
          </a:bodyPr>
          <a:lstStyle/>
          <a:p>
            <a:pPr algn="r"/>
            <a:fld id="{15B69579-DA84-4D04-9F4F-3B364A815F99}" type="slidenum">
              <a:rPr lang="de-CH" sz="1200" smtClean="0"/>
              <a:pPr algn="r"/>
              <a:t>‹Nr.›</a:t>
            </a:fld>
            <a:endParaRPr lang="de-CH" sz="1200" dirty="0"/>
          </a:p>
        </p:txBody>
      </p:sp>
    </p:spTree>
    <p:extLst>
      <p:ext uri="{BB962C8B-B14F-4D97-AF65-F5344CB8AC3E}">
        <p14:creationId xmlns:p14="http://schemas.microsoft.com/office/powerpoint/2010/main" val="63000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81350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79222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982620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34807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161259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159200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18C15E71-9D99-435A-8B70-A81F6C310025}" type="datetimeFigureOut">
              <a:rPr lang="de-CH" smtClean="0"/>
              <a:pPr/>
              <a:t>24.03.2026</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C8B9F5E-D019-4B90-9CA4-10600C21F334}" type="slidenum">
              <a:rPr lang="de-CH" smtClean="0"/>
              <a:pPr/>
              <a:t>‹Nr.›</a:t>
            </a:fld>
            <a:endParaRPr lang="de-CH"/>
          </a:p>
        </p:txBody>
      </p:sp>
    </p:spTree>
    <p:extLst>
      <p:ext uri="{BB962C8B-B14F-4D97-AF65-F5344CB8AC3E}">
        <p14:creationId xmlns:p14="http://schemas.microsoft.com/office/powerpoint/2010/main" val="13156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15E71-9D99-435A-8B70-A81F6C310025}" type="datetimeFigureOut">
              <a:rPr lang="de-CH" smtClean="0"/>
              <a:pPr/>
              <a:t>24.03.2026</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B9F5E-D019-4B90-9CA4-10600C21F334}" type="slidenum">
              <a:rPr lang="de-CH" smtClean="0"/>
              <a:pPr/>
              <a:t>‹Nr.›</a:t>
            </a:fld>
            <a:endParaRPr lang="de-CH"/>
          </a:p>
        </p:txBody>
      </p:sp>
    </p:spTree>
    <p:extLst>
      <p:ext uri="{BB962C8B-B14F-4D97-AF65-F5344CB8AC3E}">
        <p14:creationId xmlns:p14="http://schemas.microsoft.com/office/powerpoint/2010/main" val="231668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senta.cottinelli@cottinelli-law.ch"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ottinelli-law.ch/download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shorturl.at/iGym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enta.cottinelli@cottinelli-law.ch"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4294967295"/>
          </p:nvPr>
        </p:nvSpPr>
        <p:spPr>
          <a:xfrm>
            <a:off x="473502" y="4958852"/>
            <a:ext cx="7400362" cy="1655762"/>
          </a:xfrm>
        </p:spPr>
        <p:txBody>
          <a:bodyPr>
            <a:normAutofit/>
          </a:bodyPr>
          <a:lstStyle/>
          <a:p>
            <a:pPr marL="0" indent="0">
              <a:lnSpc>
                <a:spcPct val="100000"/>
              </a:lnSpc>
              <a:spcBef>
                <a:spcPts val="0"/>
              </a:spcBef>
              <a:buNone/>
            </a:pPr>
            <a:r>
              <a:rPr lang="de-CH" sz="1600" dirty="0"/>
              <a:t>1. April 2026</a:t>
            </a:r>
          </a:p>
          <a:p>
            <a:pPr marL="0" indent="0">
              <a:lnSpc>
                <a:spcPct val="100000"/>
              </a:lnSpc>
              <a:spcBef>
                <a:spcPts val="0"/>
              </a:spcBef>
              <a:buNone/>
            </a:pPr>
            <a:endParaRPr lang="de-CH" sz="1600" dirty="0"/>
          </a:p>
          <a:p>
            <a:pPr marL="0" indent="0">
              <a:lnSpc>
                <a:spcPct val="100000"/>
              </a:lnSpc>
              <a:spcBef>
                <a:spcPts val="0"/>
              </a:spcBef>
              <a:buNone/>
            </a:pPr>
            <a:endParaRPr lang="de-CH" sz="1600" dirty="0"/>
          </a:p>
          <a:p>
            <a:pPr marL="0" indent="0">
              <a:lnSpc>
                <a:spcPct val="100000"/>
              </a:lnSpc>
              <a:spcBef>
                <a:spcPts val="0"/>
              </a:spcBef>
              <a:buNone/>
            </a:pPr>
            <a:r>
              <a:rPr lang="de-CH" sz="1600" b="1" dirty="0"/>
              <a:t>Senta Cottinelli</a:t>
            </a:r>
          </a:p>
          <a:p>
            <a:pPr marL="0" indent="0">
              <a:lnSpc>
                <a:spcPct val="100000"/>
              </a:lnSpc>
              <a:spcBef>
                <a:spcPts val="0"/>
              </a:spcBef>
              <a:buNone/>
            </a:pPr>
            <a:r>
              <a:rPr lang="de-CH" sz="1600" dirty="0">
                <a:hlinkClick r:id="rId2"/>
              </a:rPr>
              <a:t>senta.cottinelli@cottinelli-law.ch</a:t>
            </a:r>
            <a:endParaRPr lang="de-CH" sz="1600" dirty="0"/>
          </a:p>
          <a:p>
            <a:pPr marL="0" indent="0">
              <a:lnSpc>
                <a:spcPct val="100000"/>
              </a:lnSpc>
              <a:spcBef>
                <a:spcPts val="0"/>
              </a:spcBef>
              <a:buNone/>
            </a:pPr>
            <a:endParaRPr lang="de-CH" sz="1600" dirty="0"/>
          </a:p>
        </p:txBody>
      </p:sp>
      <p:sp>
        <p:nvSpPr>
          <p:cNvPr id="4" name="Textfeld 3"/>
          <p:cNvSpPr txBox="1"/>
          <p:nvPr/>
        </p:nvSpPr>
        <p:spPr>
          <a:xfrm>
            <a:off x="388661" y="4349209"/>
            <a:ext cx="8076820" cy="523220"/>
          </a:xfrm>
          <a:prstGeom prst="rect">
            <a:avLst/>
          </a:prstGeom>
          <a:noFill/>
        </p:spPr>
        <p:txBody>
          <a:bodyPr wrap="square" rtlCol="0">
            <a:spAutoFit/>
          </a:bodyPr>
          <a:lstStyle/>
          <a:p>
            <a:r>
              <a:rPr lang="de-CH" sz="2800" dirty="0">
                <a:ln w="0"/>
                <a:effectLst>
                  <a:outerShdw blurRad="38100" dist="19050" dir="2700000" algn="tl" rotWithShape="0">
                    <a:schemeClr val="dk1">
                      <a:alpha val="40000"/>
                    </a:schemeClr>
                  </a:outerShdw>
                </a:effectLst>
              </a:rPr>
              <a:t>Thurgauer Kindergarten- &amp; Unterstufenkonferenz </a:t>
            </a:r>
          </a:p>
        </p:txBody>
      </p:sp>
      <p:pic>
        <p:nvPicPr>
          <p:cNvPr id="1026" name="Picture 2" descr="http://www.cottinelli-law.ch/pic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20" y="509280"/>
            <a:ext cx="4762500" cy="61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69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75C15-B491-9866-F338-5734F5E905F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4B892-DA02-9E7D-2231-C10587D48B5E}"/>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EA31F29D-177B-39F4-E3A1-8E8E886758A6}"/>
              </a:ext>
            </a:extLst>
          </p:cNvPr>
          <p:cNvSpPr>
            <a:spLocks noGrp="1"/>
          </p:cNvSpPr>
          <p:nvPr>
            <p:ph idx="1"/>
          </p:nvPr>
        </p:nvSpPr>
        <p:spPr/>
        <p:txBody>
          <a:bodyPr>
            <a:normAutofit fontScale="77500" lnSpcReduction="20000"/>
          </a:bodyPr>
          <a:lstStyle/>
          <a:p>
            <a:pPr marL="0" indent="0">
              <a:buNone/>
            </a:pPr>
            <a:r>
              <a:rPr lang="de-CH" b="1" u="sng" dirty="0"/>
              <a:t>Der Zeitstrahl 3/4</a:t>
            </a:r>
          </a:p>
          <a:p>
            <a:pPr algn="just"/>
            <a:r>
              <a:rPr lang="de-CH" dirty="0"/>
              <a:t>Eltern informieren sich bei Anwalt</a:t>
            </a:r>
          </a:p>
          <a:p>
            <a:pPr algn="just"/>
            <a:r>
              <a:rPr lang="de-CH" dirty="0"/>
              <a:t>Eltern fordern komplette Schulakte ein (es ist sehr wenig dokumentiert)</a:t>
            </a:r>
          </a:p>
          <a:p>
            <a:pPr algn="just"/>
            <a:r>
              <a:rPr lang="de-CH" dirty="0"/>
              <a:t>Arthur bekommt für das Einzelsetting eine Lehrperson in Ausbildung im ersten Semester. Gefährliche Schulsituationen nehmen zu und es gibt einen Vorfall, der für die Schule eine Staatshaftung nach sich hätten ziehen können. </a:t>
            </a:r>
          </a:p>
          <a:p>
            <a:pPr algn="just"/>
            <a:r>
              <a:rPr lang="de-CH" dirty="0"/>
              <a:t>Der Schulleiter informiert die neue Lehrperson bezüglich Arthur folgendermassen. «Sie müssen sich bei Arthur halt die Hörner abstossen»</a:t>
            </a:r>
          </a:p>
          <a:p>
            <a:pPr algn="just"/>
            <a:r>
              <a:rPr lang="de-CH" dirty="0"/>
              <a:t>Nach dem Vorfall ruft der Schulleiter (ohne Ermächtigung und ohne Rücksprache mit den Eltern) die empfohlene externe Psychologin an und fragt, wie er den Vorfall einordnen solle.</a:t>
            </a:r>
          </a:p>
          <a:p>
            <a:endParaRPr lang="de-CH" dirty="0"/>
          </a:p>
          <a:p>
            <a:endParaRPr lang="de-CH" dirty="0"/>
          </a:p>
          <a:p>
            <a:endParaRPr lang="de-CH" dirty="0"/>
          </a:p>
        </p:txBody>
      </p:sp>
    </p:spTree>
    <p:extLst>
      <p:ext uri="{BB962C8B-B14F-4D97-AF65-F5344CB8AC3E}">
        <p14:creationId xmlns:p14="http://schemas.microsoft.com/office/powerpoint/2010/main" val="3596346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DEBD7-DBA4-C1C9-43EC-2D0B3EAF73B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B86438D-1B45-77EF-1431-95F4F44E69C3}"/>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28581982-3B22-3503-7D8B-924562B7F32C}"/>
              </a:ext>
            </a:extLst>
          </p:cNvPr>
          <p:cNvSpPr>
            <a:spLocks noGrp="1"/>
          </p:cNvSpPr>
          <p:nvPr>
            <p:ph idx="1"/>
          </p:nvPr>
        </p:nvSpPr>
        <p:spPr/>
        <p:txBody>
          <a:bodyPr>
            <a:normAutofit/>
          </a:bodyPr>
          <a:lstStyle/>
          <a:p>
            <a:pPr marL="0" indent="0">
              <a:buNone/>
            </a:pPr>
            <a:r>
              <a:rPr lang="de-CH" sz="2200" b="1" u="sng" dirty="0"/>
              <a:t>Der Zeitstrahl 4/4</a:t>
            </a:r>
          </a:p>
          <a:p>
            <a:r>
              <a:rPr lang="de-CH" sz="2200" dirty="0"/>
              <a:t>Es gibt ein Gespräch mit der Schule, Anwalt schlägt ein Schulhauswechsel vor</a:t>
            </a:r>
          </a:p>
          <a:p>
            <a:r>
              <a:rPr lang="de-CH" sz="2200" dirty="0"/>
              <a:t>Schulhauswechsel findet statt</a:t>
            </a:r>
          </a:p>
          <a:p>
            <a:r>
              <a:rPr lang="de-CH" sz="2200" dirty="0"/>
              <a:t>Kommunikation und Austausch mit neuer Schulleiterin funktioniert bis heute tadellos</a:t>
            </a:r>
          </a:p>
          <a:p>
            <a:r>
              <a:rPr lang="de-CH" sz="2200" dirty="0"/>
              <a:t>Vertrauen ist wieder vorhanden</a:t>
            </a:r>
          </a:p>
          <a:p>
            <a:endParaRPr lang="de-CH" dirty="0"/>
          </a:p>
          <a:p>
            <a:endParaRPr lang="de-CH" dirty="0"/>
          </a:p>
          <a:p>
            <a:endParaRPr lang="de-CH" dirty="0"/>
          </a:p>
        </p:txBody>
      </p:sp>
    </p:spTree>
    <p:extLst>
      <p:ext uri="{BB962C8B-B14F-4D97-AF65-F5344CB8AC3E}">
        <p14:creationId xmlns:p14="http://schemas.microsoft.com/office/powerpoint/2010/main" val="264920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BD267-507C-0E43-8385-98986BF29F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FB9D12-34E6-0CFF-4ACF-AFF68D2EAE9C}"/>
              </a:ext>
            </a:extLst>
          </p:cNvPr>
          <p:cNvSpPr>
            <a:spLocks noGrp="1"/>
          </p:cNvSpPr>
          <p:nvPr>
            <p:ph type="title"/>
          </p:nvPr>
        </p:nvSpPr>
        <p:spPr>
          <a:xfrm>
            <a:off x="628650" y="468985"/>
            <a:ext cx="7886700" cy="1325563"/>
          </a:xfrm>
        </p:spPr>
        <p:txBody>
          <a:bodyPr>
            <a:normAutofit/>
          </a:bodyPr>
          <a:lstStyle/>
          <a:p>
            <a:r>
              <a:rPr lang="de-CH" sz="4000" dirty="0">
                <a:ln w="0"/>
                <a:effectLst>
                  <a:outerShdw blurRad="38100" dist="19050" dir="2700000" algn="tl" rotWithShape="0">
                    <a:schemeClr val="dk1">
                      <a:alpha val="40000"/>
                    </a:schemeClr>
                  </a:outerShdw>
                </a:effectLst>
              </a:rPr>
              <a:t>Was waren die emotionalen Probleme aus Sicht Eltern?</a:t>
            </a:r>
          </a:p>
        </p:txBody>
      </p:sp>
      <p:sp>
        <p:nvSpPr>
          <p:cNvPr id="3" name="Inhaltsplatzhalter 2">
            <a:extLst>
              <a:ext uri="{FF2B5EF4-FFF2-40B4-BE49-F238E27FC236}">
                <a16:creationId xmlns:a16="http://schemas.microsoft.com/office/drawing/2014/main" id="{A8F6F545-697D-8D6E-95C4-BF482D0FD8AB}"/>
              </a:ext>
            </a:extLst>
          </p:cNvPr>
          <p:cNvSpPr>
            <a:spLocks noGrp="1"/>
          </p:cNvSpPr>
          <p:nvPr>
            <p:ph idx="1"/>
          </p:nvPr>
        </p:nvSpPr>
        <p:spPr>
          <a:xfrm>
            <a:off x="628650" y="2127282"/>
            <a:ext cx="7886700" cy="3783323"/>
          </a:xfrm>
        </p:spPr>
        <p:txBody>
          <a:bodyPr>
            <a:normAutofit/>
          </a:bodyPr>
          <a:lstStyle/>
          <a:p>
            <a:r>
              <a:rPr lang="de-CH" sz="2200" dirty="0"/>
              <a:t>Wechselnde Bezugspersonen</a:t>
            </a:r>
          </a:p>
          <a:p>
            <a:r>
              <a:rPr lang="de-CH" sz="2200" dirty="0"/>
              <a:t>Auftreten Schulleitung (fehlende Empathie, Übermacht)</a:t>
            </a:r>
          </a:p>
          <a:p>
            <a:r>
              <a:rPr lang="de-CH" sz="2200" dirty="0"/>
              <a:t>Einsetzen einer sehr unerfahrenen Lehrkraft in Ausbildung</a:t>
            </a:r>
          </a:p>
          <a:p>
            <a:r>
              <a:rPr lang="de-CH" sz="2200" dirty="0"/>
              <a:t>Mangelnde Kommunikation</a:t>
            </a:r>
          </a:p>
          <a:p>
            <a:r>
              <a:rPr lang="de-CH" sz="2200" dirty="0"/>
              <a:t>Auch dadurch Vertrauensverlust </a:t>
            </a:r>
          </a:p>
          <a:p>
            <a:r>
              <a:rPr lang="de-CH" sz="2200" dirty="0"/>
              <a:t>Nicht autorisierte Kommunikation mit externer Psychologin durch Schule</a:t>
            </a:r>
          </a:p>
        </p:txBody>
      </p:sp>
    </p:spTree>
    <p:extLst>
      <p:ext uri="{BB962C8B-B14F-4D97-AF65-F5344CB8AC3E}">
        <p14:creationId xmlns:p14="http://schemas.microsoft.com/office/powerpoint/2010/main" val="249701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095DF-7B64-5520-A22A-17CBF8F7FA22}"/>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Juristische Probleme?</a:t>
            </a:r>
          </a:p>
        </p:txBody>
      </p:sp>
      <p:sp>
        <p:nvSpPr>
          <p:cNvPr id="3" name="Inhaltsplatzhalter 2">
            <a:extLst>
              <a:ext uri="{FF2B5EF4-FFF2-40B4-BE49-F238E27FC236}">
                <a16:creationId xmlns:a16="http://schemas.microsoft.com/office/drawing/2014/main" id="{EEA85164-0F77-FDDC-461C-EED15807A1C1}"/>
              </a:ext>
            </a:extLst>
          </p:cNvPr>
          <p:cNvSpPr>
            <a:spLocks noGrp="1"/>
          </p:cNvSpPr>
          <p:nvPr>
            <p:ph idx="1"/>
          </p:nvPr>
        </p:nvSpPr>
        <p:spPr>
          <a:xfrm>
            <a:off x="628650" y="2344590"/>
            <a:ext cx="7886700" cy="3387398"/>
          </a:xfrm>
        </p:spPr>
        <p:txBody>
          <a:bodyPr/>
          <a:lstStyle/>
          <a:p>
            <a:r>
              <a:rPr lang="de-CH" sz="2200" dirty="0"/>
              <a:t>Datenschutzverletzung</a:t>
            </a:r>
          </a:p>
          <a:p>
            <a:r>
              <a:rPr lang="de-CH" sz="2200" dirty="0"/>
              <a:t>Dokumentationspflichten</a:t>
            </a:r>
          </a:p>
          <a:p>
            <a:r>
              <a:rPr lang="de-CH" sz="2200" dirty="0"/>
              <a:t>Verletzung rechtliches Gehör </a:t>
            </a:r>
          </a:p>
          <a:p>
            <a:r>
              <a:rPr lang="de-CH" sz="2200" dirty="0"/>
              <a:t>Umsetzung einer Einzelbeschulung ohne Verfügung</a:t>
            </a:r>
          </a:p>
          <a:p>
            <a:r>
              <a:rPr lang="de-CH" sz="2200" dirty="0"/>
              <a:t>Allfällige weitere Rechtsverletzungen</a:t>
            </a:r>
            <a:endParaRPr lang="de-CH" dirty="0"/>
          </a:p>
        </p:txBody>
      </p:sp>
    </p:spTree>
    <p:extLst>
      <p:ext uri="{BB962C8B-B14F-4D97-AF65-F5344CB8AC3E}">
        <p14:creationId xmlns:p14="http://schemas.microsoft.com/office/powerpoint/2010/main" val="3744184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F84B2-B441-207D-687B-8A33F3A48E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5A919C-2D75-A417-63C6-AC8F27E7BE01}"/>
              </a:ext>
            </a:extLst>
          </p:cNvPr>
          <p:cNvSpPr>
            <a:spLocks noGrp="1"/>
          </p:cNvSpPr>
          <p:nvPr>
            <p:ph type="title"/>
          </p:nvPr>
        </p:nvSpPr>
        <p:spPr>
          <a:xfrm>
            <a:off x="628650" y="459559"/>
            <a:ext cx="7886700" cy="1325563"/>
          </a:xfrm>
        </p:spPr>
        <p:txBody>
          <a:bodyPr>
            <a:normAutofit/>
          </a:bodyPr>
          <a:lstStyle/>
          <a:p>
            <a:r>
              <a:rPr lang="de-CH" sz="4000" dirty="0">
                <a:ln w="0"/>
                <a:effectLst>
                  <a:outerShdw blurRad="38100" dist="19050" dir="2700000" algn="tl" rotWithShape="0">
                    <a:schemeClr val="dk1">
                      <a:alpha val="40000"/>
                    </a:schemeClr>
                  </a:outerShdw>
                </a:effectLst>
              </a:rPr>
              <a:t>Strategien zur Vermeidung von Rechtsstreitigkeiten</a:t>
            </a:r>
          </a:p>
        </p:txBody>
      </p:sp>
      <p:sp>
        <p:nvSpPr>
          <p:cNvPr id="3" name="Inhaltsplatzhalter 2">
            <a:extLst>
              <a:ext uri="{FF2B5EF4-FFF2-40B4-BE49-F238E27FC236}">
                <a16:creationId xmlns:a16="http://schemas.microsoft.com/office/drawing/2014/main" id="{83B76811-FDBD-23ED-1649-9A3410ADD0C1}"/>
              </a:ext>
            </a:extLst>
          </p:cNvPr>
          <p:cNvSpPr>
            <a:spLocks noGrp="1"/>
          </p:cNvSpPr>
          <p:nvPr>
            <p:ph idx="1"/>
          </p:nvPr>
        </p:nvSpPr>
        <p:spPr>
          <a:xfrm>
            <a:off x="339364" y="2523209"/>
            <a:ext cx="8672660" cy="2812363"/>
          </a:xfrm>
        </p:spPr>
        <p:txBody>
          <a:bodyPr/>
          <a:lstStyle/>
          <a:p>
            <a:r>
              <a:rPr lang="de-CH" sz="2200" dirty="0"/>
              <a:t>Die Wirkung bereits kleiner Kommunikationsfehler nicht unterschätzen</a:t>
            </a:r>
          </a:p>
          <a:p>
            <a:r>
              <a:rPr lang="de-CH" sz="2200" dirty="0"/>
              <a:t>Einfühlen in die Gegenseite</a:t>
            </a:r>
          </a:p>
          <a:p>
            <a:r>
              <a:rPr lang="de-CH" sz="2200" dirty="0"/>
              <a:t>Kommunikation auf Augenhöhe</a:t>
            </a:r>
          </a:p>
          <a:p>
            <a:r>
              <a:rPr lang="de-CH" sz="2200" dirty="0"/>
              <a:t>Wenn möglich und sinnvoll mündliche Gespräche führen</a:t>
            </a:r>
          </a:p>
          <a:p>
            <a:endParaRPr lang="de-CH" dirty="0"/>
          </a:p>
        </p:txBody>
      </p:sp>
    </p:spTree>
    <p:extLst>
      <p:ext uri="{BB962C8B-B14F-4D97-AF65-F5344CB8AC3E}">
        <p14:creationId xmlns:p14="http://schemas.microsoft.com/office/powerpoint/2010/main" val="3265057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8C544-05ED-827C-38AF-194879582D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AC0592-0BCC-308B-DEF7-4FD3FAA77677}"/>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Juristisch betrachten</a:t>
            </a:r>
          </a:p>
        </p:txBody>
      </p:sp>
      <p:sp>
        <p:nvSpPr>
          <p:cNvPr id="3" name="Inhaltsplatzhalter 2">
            <a:extLst>
              <a:ext uri="{FF2B5EF4-FFF2-40B4-BE49-F238E27FC236}">
                <a16:creationId xmlns:a16="http://schemas.microsoft.com/office/drawing/2014/main" id="{A68B9CF2-E6B6-5035-4776-13520BB5439C}"/>
              </a:ext>
            </a:extLst>
          </p:cNvPr>
          <p:cNvSpPr>
            <a:spLocks noGrp="1"/>
          </p:cNvSpPr>
          <p:nvPr>
            <p:ph idx="1"/>
          </p:nvPr>
        </p:nvSpPr>
        <p:spPr>
          <a:xfrm>
            <a:off x="628650" y="2325245"/>
            <a:ext cx="7886700" cy="3613641"/>
          </a:xfrm>
        </p:spPr>
        <p:txBody>
          <a:bodyPr/>
          <a:lstStyle/>
          <a:p>
            <a:r>
              <a:rPr lang="de-CH" sz="2200" dirty="0"/>
              <a:t>Aktenführung</a:t>
            </a:r>
            <a:r>
              <a:rPr lang="de-CH" sz="2200" dirty="0">
                <a:sym typeface="Wingdings" panose="05000000000000000000" pitchFamily="2" charset="2"/>
              </a:rPr>
              <a:t> Dokumentieren!</a:t>
            </a:r>
            <a:endParaRPr lang="de-CH" sz="2200" dirty="0"/>
          </a:p>
          <a:p>
            <a:r>
              <a:rPr lang="de-CH" sz="2200" dirty="0"/>
              <a:t>Ermächtigungen einholen, bevor Daten ausgetauscht werden</a:t>
            </a:r>
          </a:p>
          <a:p>
            <a:r>
              <a:rPr lang="de-CH" sz="2200" dirty="0"/>
              <a:t>Eskalationsstufen beachten (nicht direkt ein Einzelsetting) </a:t>
            </a:r>
          </a:p>
          <a:p>
            <a:r>
              <a:rPr lang="de-CH" sz="2200" dirty="0"/>
              <a:t>Verhältnismässige Massnahmen</a:t>
            </a:r>
          </a:p>
          <a:p>
            <a:r>
              <a:rPr lang="de-CH" sz="2200" dirty="0"/>
              <a:t>Für alle beteiligten ist in Konfliktsituationen die Einhaltung der Verfahrensrechte wichtig (z.B. rechtliches Gehör).</a:t>
            </a:r>
          </a:p>
          <a:p>
            <a:endParaRPr lang="de-CH" dirty="0"/>
          </a:p>
        </p:txBody>
      </p:sp>
    </p:spTree>
    <p:extLst>
      <p:ext uri="{BB962C8B-B14F-4D97-AF65-F5344CB8AC3E}">
        <p14:creationId xmlns:p14="http://schemas.microsoft.com/office/powerpoint/2010/main" val="1326327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DEB9D-9E54-855C-3CD7-68EDCAB038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266B5B-6924-E4CA-7630-1D4706F2F8EF}"/>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Generell beachten</a:t>
            </a:r>
          </a:p>
        </p:txBody>
      </p:sp>
      <p:sp>
        <p:nvSpPr>
          <p:cNvPr id="3" name="Inhaltsplatzhalter 2">
            <a:extLst>
              <a:ext uri="{FF2B5EF4-FFF2-40B4-BE49-F238E27FC236}">
                <a16:creationId xmlns:a16="http://schemas.microsoft.com/office/drawing/2014/main" id="{48797EE1-DDE3-B8F1-0B6B-BFE81D9C4530}"/>
              </a:ext>
            </a:extLst>
          </p:cNvPr>
          <p:cNvSpPr>
            <a:spLocks noGrp="1"/>
          </p:cNvSpPr>
          <p:nvPr>
            <p:ph idx="1"/>
          </p:nvPr>
        </p:nvSpPr>
        <p:spPr>
          <a:xfrm>
            <a:off x="628650" y="1825625"/>
            <a:ext cx="7886700" cy="3029179"/>
          </a:xfrm>
        </p:spPr>
        <p:txBody>
          <a:bodyPr/>
          <a:lstStyle/>
          <a:p>
            <a:endParaRPr lang="de-CH" dirty="0"/>
          </a:p>
          <a:p>
            <a:r>
              <a:rPr lang="de-CH" sz="2200" dirty="0"/>
              <a:t>Öffentlichkeit / Medien</a:t>
            </a:r>
          </a:p>
          <a:p>
            <a:r>
              <a:rPr lang="de-CH" sz="2200" dirty="0"/>
              <a:t>Reputationsschäden</a:t>
            </a:r>
          </a:p>
          <a:p>
            <a:r>
              <a:rPr lang="de-CH" sz="2200" dirty="0"/>
              <a:t>Aufsichtsbeschwerde</a:t>
            </a:r>
          </a:p>
          <a:p>
            <a:endParaRPr lang="de-CH" dirty="0"/>
          </a:p>
          <a:p>
            <a:endParaRPr lang="de-CH" dirty="0"/>
          </a:p>
        </p:txBody>
      </p:sp>
    </p:spTree>
    <p:extLst>
      <p:ext uri="{BB962C8B-B14F-4D97-AF65-F5344CB8AC3E}">
        <p14:creationId xmlns:p14="http://schemas.microsoft.com/office/powerpoint/2010/main" val="207866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3975DE-960E-C552-0B74-FE70F22ABCAD}"/>
              </a:ext>
            </a:extLst>
          </p:cNvPr>
          <p:cNvSpPr>
            <a:spLocks noGrp="1"/>
          </p:cNvSpPr>
          <p:nvPr>
            <p:ph type="title"/>
          </p:nvPr>
        </p:nvSpPr>
        <p:spPr>
          <a:xfrm>
            <a:off x="628650" y="440704"/>
            <a:ext cx="7886700" cy="1325563"/>
          </a:xfrm>
        </p:spPr>
        <p:txBody>
          <a:bodyPr>
            <a:normAutofit/>
          </a:bodyPr>
          <a:lstStyle/>
          <a:p>
            <a:r>
              <a:rPr lang="de-CH" sz="4000" dirty="0">
                <a:ln w="0"/>
                <a:effectLst>
                  <a:outerShdw blurRad="38100" dist="19050" dir="2700000" algn="tl" rotWithShape="0">
                    <a:schemeClr val="dk1">
                      <a:alpha val="40000"/>
                    </a:schemeClr>
                  </a:outerShdw>
                </a:effectLst>
              </a:rPr>
              <a:t>Potentiell juristisch relevante Momente aus dem Alltag</a:t>
            </a:r>
          </a:p>
        </p:txBody>
      </p:sp>
      <p:sp>
        <p:nvSpPr>
          <p:cNvPr id="3" name="Inhaltsplatzhalter 2">
            <a:extLst>
              <a:ext uri="{FF2B5EF4-FFF2-40B4-BE49-F238E27FC236}">
                <a16:creationId xmlns:a16="http://schemas.microsoft.com/office/drawing/2014/main" id="{85187617-E52A-E51B-874A-4B56C04D122C}"/>
              </a:ext>
            </a:extLst>
          </p:cNvPr>
          <p:cNvSpPr>
            <a:spLocks noGrp="1"/>
          </p:cNvSpPr>
          <p:nvPr>
            <p:ph idx="1"/>
          </p:nvPr>
        </p:nvSpPr>
        <p:spPr>
          <a:xfrm>
            <a:off x="628650" y="2108428"/>
            <a:ext cx="7886700" cy="3872823"/>
          </a:xfrm>
        </p:spPr>
        <p:txBody>
          <a:bodyPr>
            <a:normAutofit/>
          </a:bodyPr>
          <a:lstStyle/>
          <a:p>
            <a:r>
              <a:rPr lang="de-CH" sz="2200" dirty="0"/>
              <a:t>Kind will auf dem Weg vom Wald zurück zur Schule nicht mehr weiter gehen. LP entscheidet ohne das Kind zurück zu gehen, weil es ja sowieso nicht mehr weit ist</a:t>
            </a:r>
          </a:p>
          <a:p>
            <a:pPr lvl="1"/>
            <a:r>
              <a:rPr lang="de-CH" sz="1800" dirty="0"/>
              <a:t>…die Obhutspflicht grundsätzlich mit dem Erreichen des Schulareals und endet nach dem Verlassen desselben</a:t>
            </a:r>
          </a:p>
          <a:p>
            <a:pPr lvl="1"/>
            <a:r>
              <a:rPr lang="de-CH" sz="1800" dirty="0"/>
              <a:t>Beim gewöhnlichen Schulweg liegt die Verantwortung grundsätzlich bei den Eltern. Bei schulisch organisierten Anlässen, Ausflügen oder begleiteten Wegen stellen sich dagegen schulische Aufsichts- und Haftungsfragen</a:t>
            </a:r>
          </a:p>
          <a:p>
            <a:pPr lvl="1"/>
            <a:endParaRPr lang="de-CH" sz="1800" dirty="0"/>
          </a:p>
          <a:p>
            <a:endParaRPr lang="de-CH" dirty="0"/>
          </a:p>
        </p:txBody>
      </p:sp>
    </p:spTree>
    <p:extLst>
      <p:ext uri="{BB962C8B-B14F-4D97-AF65-F5344CB8AC3E}">
        <p14:creationId xmlns:p14="http://schemas.microsoft.com/office/powerpoint/2010/main" val="138654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9CE8-B8F7-EC75-7EB7-3CC2EDB2C5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EE8C18-51AB-5BA6-9087-51A4FE1DA55C}"/>
              </a:ext>
            </a:extLst>
          </p:cNvPr>
          <p:cNvSpPr>
            <a:spLocks noGrp="1"/>
          </p:cNvSpPr>
          <p:nvPr>
            <p:ph type="title"/>
          </p:nvPr>
        </p:nvSpPr>
        <p:spPr>
          <a:xfrm>
            <a:off x="628650" y="440704"/>
            <a:ext cx="7886700" cy="1325563"/>
          </a:xfrm>
        </p:spPr>
        <p:txBody>
          <a:bodyPr>
            <a:normAutofit/>
          </a:bodyPr>
          <a:lstStyle/>
          <a:p>
            <a:r>
              <a:rPr lang="de-CH" sz="4000" dirty="0">
                <a:ln w="0"/>
                <a:effectLst>
                  <a:outerShdw blurRad="38100" dist="19050" dir="2700000" algn="tl" rotWithShape="0">
                    <a:schemeClr val="dk1">
                      <a:alpha val="40000"/>
                    </a:schemeClr>
                  </a:outerShdw>
                </a:effectLst>
              </a:rPr>
              <a:t>Potentiell juristisch relevante Momente aus dem Alltag</a:t>
            </a:r>
          </a:p>
        </p:txBody>
      </p:sp>
      <p:sp>
        <p:nvSpPr>
          <p:cNvPr id="3" name="Inhaltsplatzhalter 2">
            <a:extLst>
              <a:ext uri="{FF2B5EF4-FFF2-40B4-BE49-F238E27FC236}">
                <a16:creationId xmlns:a16="http://schemas.microsoft.com/office/drawing/2014/main" id="{2DE51A41-9E4B-A7A5-9347-2B0BBC9EC6BD}"/>
              </a:ext>
            </a:extLst>
          </p:cNvPr>
          <p:cNvSpPr>
            <a:spLocks noGrp="1"/>
          </p:cNvSpPr>
          <p:nvPr>
            <p:ph idx="1"/>
          </p:nvPr>
        </p:nvSpPr>
        <p:spPr>
          <a:xfrm>
            <a:off x="628650" y="2108428"/>
            <a:ext cx="7886700" cy="3872823"/>
          </a:xfrm>
        </p:spPr>
        <p:txBody>
          <a:bodyPr>
            <a:normAutofit/>
          </a:bodyPr>
          <a:lstStyle/>
          <a:p>
            <a:r>
              <a:rPr lang="de-CH" sz="2200" dirty="0"/>
              <a:t>Vater ruft zum dritten Mal an. Er ist aufgebracht und sagt «Er komme jetzt dann einmal vorbei und dann würden Sie schon sehen…»</a:t>
            </a:r>
          </a:p>
          <a:p>
            <a:pPr lvl="1"/>
            <a:r>
              <a:rPr lang="de-CH" sz="1800" dirty="0"/>
              <a:t>Generell müssen Lehrer Bedrohungen und Beschimpfungen nicht hinnehmen. Balanceakt zwischen reagieren und nicht überreagieren (Verhältnismässigkeit).</a:t>
            </a:r>
          </a:p>
          <a:p>
            <a:pPr lvl="1"/>
            <a:r>
              <a:rPr lang="de-CH" sz="1800" dirty="0"/>
              <a:t>Der Arbeitgeber hat die persönliche Integrität der Mitarbeitenden zu schützen </a:t>
            </a:r>
            <a:r>
              <a:rPr lang="de-CH" sz="1800" dirty="0">
                <a:sym typeface="Wingdings" panose="05000000000000000000" pitchFamily="2" charset="2"/>
              </a:rPr>
              <a:t> Schulleitung / Schulbehörden (Art. 24 RSV VS)</a:t>
            </a:r>
          </a:p>
          <a:p>
            <a:pPr lvl="1"/>
            <a:r>
              <a:rPr lang="de-CH" sz="1800" dirty="0">
                <a:sym typeface="Wingdings" panose="05000000000000000000" pitchFamily="2" charset="2"/>
              </a:rPr>
              <a:t>In begründeten Fällen Anspruch auf rechtliche Unterstützung durch die Schulgemeinde (Art. 25 RSV VS)</a:t>
            </a:r>
            <a:endParaRPr lang="de-CH" sz="1800" dirty="0">
              <a:highlight>
                <a:srgbClr val="FFFF00"/>
              </a:highlight>
              <a:sym typeface="Wingdings" panose="05000000000000000000" pitchFamily="2" charset="2"/>
            </a:endParaRPr>
          </a:p>
          <a:p>
            <a:pPr lvl="1"/>
            <a:r>
              <a:rPr lang="de-CH" sz="1800" dirty="0">
                <a:sym typeface="Wingdings" panose="05000000000000000000" pitchFamily="2" charset="2"/>
              </a:rPr>
              <a:t>Es greift das Disziplinarrecht / Möglichkeit von Bussen </a:t>
            </a:r>
          </a:p>
          <a:p>
            <a:pPr lvl="1"/>
            <a:r>
              <a:rPr lang="de-CH" sz="1800" dirty="0">
                <a:sym typeface="Wingdings" panose="05000000000000000000" pitchFamily="2" charset="2"/>
              </a:rPr>
              <a:t>Arealverbote in drastischen Fällen (</a:t>
            </a:r>
            <a:r>
              <a:rPr lang="de-CH" sz="1800" dirty="0" err="1">
                <a:sym typeface="Wingdings" panose="05000000000000000000" pitchFamily="2" charset="2"/>
              </a:rPr>
              <a:t>Verhätlnismässigkeit</a:t>
            </a:r>
            <a:r>
              <a:rPr lang="de-CH" sz="1800" dirty="0">
                <a:sym typeface="Wingdings" panose="05000000000000000000" pitchFamily="2" charset="2"/>
              </a:rPr>
              <a:t>)</a:t>
            </a:r>
          </a:p>
          <a:p>
            <a:pPr lvl="1"/>
            <a:r>
              <a:rPr lang="de-CH" sz="1800" dirty="0">
                <a:sym typeface="Wingdings" panose="05000000000000000000" pitchFamily="2" charset="2"/>
              </a:rPr>
              <a:t>Möglichkeit nur noch per E-Mail-Kontakt, nur über Schulleitung etc.</a:t>
            </a:r>
          </a:p>
          <a:p>
            <a:pPr lvl="1"/>
            <a:endParaRPr lang="de-CH" dirty="0"/>
          </a:p>
        </p:txBody>
      </p:sp>
    </p:spTree>
    <p:extLst>
      <p:ext uri="{BB962C8B-B14F-4D97-AF65-F5344CB8AC3E}">
        <p14:creationId xmlns:p14="http://schemas.microsoft.com/office/powerpoint/2010/main" val="170382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51FB-55B8-FED7-2136-34C93BE28FB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FB42AF-53EF-8D78-D054-48DB0505B3EC}"/>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Take Home für Lehrpersonen</a:t>
            </a:r>
          </a:p>
        </p:txBody>
      </p:sp>
      <p:sp>
        <p:nvSpPr>
          <p:cNvPr id="3" name="Inhaltsplatzhalter 2">
            <a:extLst>
              <a:ext uri="{FF2B5EF4-FFF2-40B4-BE49-F238E27FC236}">
                <a16:creationId xmlns:a16="http://schemas.microsoft.com/office/drawing/2014/main" id="{0B3B9592-A2AD-7D9C-0D1F-84C6146F84A6}"/>
              </a:ext>
            </a:extLst>
          </p:cNvPr>
          <p:cNvSpPr>
            <a:spLocks noGrp="1"/>
          </p:cNvSpPr>
          <p:nvPr>
            <p:ph idx="1"/>
          </p:nvPr>
        </p:nvSpPr>
        <p:spPr>
          <a:xfrm>
            <a:off x="628650" y="2405323"/>
            <a:ext cx="7886700" cy="4351338"/>
          </a:xfrm>
        </p:spPr>
        <p:txBody>
          <a:bodyPr/>
          <a:lstStyle/>
          <a:p>
            <a:r>
              <a:rPr lang="de-CH" sz="2200" dirty="0"/>
              <a:t>Früh und professionell kommunizieren</a:t>
            </a:r>
          </a:p>
          <a:p>
            <a:r>
              <a:rPr lang="de-CH" sz="2200" dirty="0"/>
              <a:t>Saubere und korrekte Aktenführung / Dokumentation</a:t>
            </a:r>
          </a:p>
          <a:p>
            <a:r>
              <a:rPr lang="de-CH" sz="2200" dirty="0"/>
              <a:t>Keine (heiklen) Schritte über die Köpfe der Eltern hinweg</a:t>
            </a:r>
          </a:p>
          <a:p>
            <a:r>
              <a:rPr lang="de-CH" sz="2200" dirty="0"/>
              <a:t>Sachlich bleiben, wenn möglich mündlich sprechen</a:t>
            </a:r>
          </a:p>
          <a:p>
            <a:r>
              <a:rPr lang="de-CH" sz="2200" dirty="0"/>
              <a:t>Kleine Kommunikationsfehler nicht unterschätzen</a:t>
            </a:r>
          </a:p>
          <a:p>
            <a:r>
              <a:rPr lang="de-CH" sz="2200" dirty="0"/>
              <a:t>Kommunikation auf Augenhöhe und Fairnessgebot</a:t>
            </a:r>
          </a:p>
          <a:p>
            <a:endParaRPr lang="de-CH" sz="2200" dirty="0"/>
          </a:p>
          <a:p>
            <a:endParaRPr lang="de-CH" dirty="0"/>
          </a:p>
          <a:p>
            <a:endParaRPr lang="de-CH" dirty="0"/>
          </a:p>
        </p:txBody>
      </p:sp>
    </p:spTree>
    <p:extLst>
      <p:ext uri="{BB962C8B-B14F-4D97-AF65-F5344CB8AC3E}">
        <p14:creationId xmlns:p14="http://schemas.microsoft.com/office/powerpoint/2010/main" val="17396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Zur Person</a:t>
            </a:r>
          </a:p>
        </p:txBody>
      </p:sp>
      <p:sp>
        <p:nvSpPr>
          <p:cNvPr id="7" name="Inhaltsplatzhalter 6">
            <a:extLst>
              <a:ext uri="{FF2B5EF4-FFF2-40B4-BE49-F238E27FC236}">
                <a16:creationId xmlns:a16="http://schemas.microsoft.com/office/drawing/2014/main" id="{B93ECE94-4FA7-CA0C-24FD-154F9EF0A13D}"/>
              </a:ext>
            </a:extLst>
          </p:cNvPr>
          <p:cNvSpPr txBox="1">
            <a:spLocks noGrp="1"/>
          </p:cNvSpPr>
          <p:nvPr>
            <p:ph idx="1"/>
          </p:nvPr>
        </p:nvSpPr>
        <p:spPr>
          <a:xfrm>
            <a:off x="628650" y="1825625"/>
            <a:ext cx="7886700" cy="4388381"/>
          </a:xfrm>
          <a:prstGeom prst="rect">
            <a:avLst/>
          </a:prstGeom>
          <a:noFill/>
        </p:spPr>
        <p:txBody>
          <a:bodyPr wrap="square">
            <a:spAutoFit/>
          </a:bodyPr>
          <a:lstStyle/>
          <a:p>
            <a:pPr marL="0" indent="0" fontAlgn="auto">
              <a:lnSpc>
                <a:spcPct val="90000"/>
              </a:lnSpc>
              <a:buNone/>
              <a:defRPr/>
            </a:pPr>
            <a:r>
              <a:rPr lang="de-CH" sz="2000" b="1" u="sng" dirty="0"/>
              <a:t>Senta Cottinelli</a:t>
            </a:r>
          </a:p>
          <a:p>
            <a:pPr marL="0" indent="0">
              <a:buNone/>
              <a:defRPr/>
            </a:pPr>
            <a:r>
              <a:rPr lang="de-CH" sz="2000" dirty="0"/>
              <a:t>M.A. HSG in Law,  B.A. FH Int. Management, Dipl. Informatikerin</a:t>
            </a:r>
          </a:p>
          <a:p>
            <a:pPr marL="0" indent="0" fontAlgn="auto">
              <a:lnSpc>
                <a:spcPct val="90000"/>
              </a:lnSpc>
              <a:buNone/>
              <a:defRPr/>
            </a:pPr>
            <a:r>
              <a:rPr lang="de-CH" sz="2000" dirty="0"/>
              <a:t>Anwältin &amp; Notarin, Inhaberin und Gründungspartnerin der Cottinelli Advokatur &amp; Notariat GmbH St. Gallen</a:t>
            </a:r>
          </a:p>
          <a:p>
            <a:pPr marL="0" indent="0">
              <a:buNone/>
              <a:defRPr/>
            </a:pPr>
            <a:r>
              <a:rPr lang="de-CH" sz="2000" dirty="0"/>
              <a:t>Rechtsgebiete: Bildungsrecht/Schulrecht/Prüfungsrecht, Arbeitsrecht (inkl. öffentliches Arbeitsrecht), Allgemeines Vertragsrecht, Verwaltungsrecht </a:t>
            </a:r>
          </a:p>
          <a:p>
            <a:pPr marL="0" indent="0" fontAlgn="auto">
              <a:lnSpc>
                <a:spcPct val="90000"/>
              </a:lnSpc>
              <a:buNone/>
              <a:defRPr/>
            </a:pPr>
            <a:endParaRPr lang="de-CH" sz="2000" dirty="0"/>
          </a:p>
          <a:p>
            <a:pPr marL="0" indent="0" fontAlgn="auto">
              <a:lnSpc>
                <a:spcPct val="90000"/>
              </a:lnSpc>
              <a:buNone/>
              <a:defRPr/>
            </a:pPr>
            <a:r>
              <a:rPr lang="de-CH" sz="2000" dirty="0"/>
              <a:t>Nebentätigkeiten: </a:t>
            </a:r>
          </a:p>
          <a:p>
            <a:pPr lvl="1">
              <a:defRPr/>
            </a:pPr>
            <a:r>
              <a:rPr lang="de-CH" sz="1800" dirty="0"/>
              <a:t>Dozentin an mehreren Bildungsinstituten (Erwachsenenbildung) im Fachgebiet Recht</a:t>
            </a:r>
          </a:p>
          <a:p>
            <a:pPr lvl="1">
              <a:defRPr/>
            </a:pPr>
            <a:r>
              <a:rPr lang="de-CH" sz="1800" dirty="0"/>
              <a:t>Im Verwaltungsrat von </a:t>
            </a:r>
            <a:r>
              <a:rPr lang="de-CH" sz="1800" dirty="0" err="1"/>
              <a:t>studyond</a:t>
            </a:r>
            <a:endParaRPr lang="de-CH" sz="1800" dirty="0"/>
          </a:p>
          <a:p>
            <a:pPr lvl="1">
              <a:defRPr/>
            </a:pPr>
            <a:r>
              <a:rPr lang="de-CH" sz="1800" dirty="0"/>
              <a:t>Vizepräsidentin der Rekursstelle der Interkantonalen Hochschule für Heilpädagogik (gewähltes Amt)</a:t>
            </a:r>
            <a:endParaRPr lang="de-CH" sz="2000" dirty="0"/>
          </a:p>
        </p:txBody>
      </p:sp>
      <p:pic>
        <p:nvPicPr>
          <p:cNvPr id="1026" name="Picture 2" descr="Logo für Studyond">
            <a:extLst>
              <a:ext uri="{FF2B5EF4-FFF2-40B4-BE49-F238E27FC236}">
                <a16:creationId xmlns:a16="http://schemas.microsoft.com/office/drawing/2014/main" id="{93014B23-9A3F-3617-3041-7B61D3D521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4117" y="5226518"/>
            <a:ext cx="387015" cy="38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58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B375-C1F5-221B-A36C-81AF95ED61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45FC6B8-0543-2B3A-EA41-5C39AF3C1E18}"/>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Take Home für Lehrpersonen</a:t>
            </a:r>
          </a:p>
        </p:txBody>
      </p:sp>
      <p:sp>
        <p:nvSpPr>
          <p:cNvPr id="3" name="Inhaltsplatzhalter 2">
            <a:extLst>
              <a:ext uri="{FF2B5EF4-FFF2-40B4-BE49-F238E27FC236}">
                <a16:creationId xmlns:a16="http://schemas.microsoft.com/office/drawing/2014/main" id="{6E570215-21A4-6967-CE85-56E7B0E68ECA}"/>
              </a:ext>
            </a:extLst>
          </p:cNvPr>
          <p:cNvSpPr>
            <a:spLocks noGrp="1"/>
          </p:cNvSpPr>
          <p:nvPr>
            <p:ph idx="1"/>
          </p:nvPr>
        </p:nvSpPr>
        <p:spPr>
          <a:xfrm>
            <a:off x="628650" y="2367616"/>
            <a:ext cx="7886700" cy="4351338"/>
          </a:xfrm>
        </p:spPr>
        <p:txBody>
          <a:bodyPr>
            <a:normAutofit/>
          </a:bodyPr>
          <a:lstStyle/>
          <a:p>
            <a:pPr algn="just"/>
            <a:r>
              <a:rPr lang="de-CH" sz="2200" dirty="0"/>
              <a:t>Nicht einfach machen, sondern abklären was juristisch möglich ist</a:t>
            </a:r>
          </a:p>
          <a:p>
            <a:pPr algn="just"/>
            <a:r>
              <a:rPr lang="de-CH" sz="2200" dirty="0"/>
              <a:t>Sich bewusst sein, dass die Rechtslage von Kanton zu Kanton (manchmal sogar von Schulhaus zu Schulhaus) eine andere ist</a:t>
            </a:r>
          </a:p>
          <a:p>
            <a:pPr algn="just"/>
            <a:r>
              <a:rPr lang="de-CH" sz="2200" dirty="0"/>
              <a:t>Vor dem Datenaustausch Ermächtigungen einholen</a:t>
            </a:r>
          </a:p>
          <a:p>
            <a:pPr algn="just"/>
            <a:r>
              <a:rPr lang="de-CH" sz="2200" dirty="0"/>
              <a:t>Verhältnismässigkeit und Eskalationsstufen beachten (siehe auch Downloads)</a:t>
            </a:r>
          </a:p>
          <a:p>
            <a:pPr algn="just"/>
            <a:r>
              <a:rPr lang="de-CH" sz="2200" dirty="0"/>
              <a:t>Wer früh sauber arbeitet, spart später viel Aufwand (was auch im öffentlichen Arbeitsrecht gilt)</a:t>
            </a:r>
          </a:p>
          <a:p>
            <a:endParaRPr lang="de-CH" dirty="0"/>
          </a:p>
          <a:p>
            <a:endParaRPr lang="de-CH" dirty="0"/>
          </a:p>
          <a:p>
            <a:endParaRPr lang="de-CH" dirty="0"/>
          </a:p>
        </p:txBody>
      </p:sp>
    </p:spTree>
    <p:extLst>
      <p:ext uri="{BB962C8B-B14F-4D97-AF65-F5344CB8AC3E}">
        <p14:creationId xmlns:p14="http://schemas.microsoft.com/office/powerpoint/2010/main" val="2433501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FA0DC-D535-9956-51C1-EC375C59FD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05B653B-A46B-3527-036F-F1A7C5C3A999}"/>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Ziele des Vortrages erreicht?</a:t>
            </a:r>
          </a:p>
        </p:txBody>
      </p:sp>
      <p:sp>
        <p:nvSpPr>
          <p:cNvPr id="3" name="Inhaltsplatzhalter 2">
            <a:extLst>
              <a:ext uri="{FF2B5EF4-FFF2-40B4-BE49-F238E27FC236}">
                <a16:creationId xmlns:a16="http://schemas.microsoft.com/office/drawing/2014/main" id="{CA2A7152-594F-38FF-2E7D-D121E0638349}"/>
              </a:ext>
            </a:extLst>
          </p:cNvPr>
          <p:cNvSpPr>
            <a:spLocks noGrp="1"/>
          </p:cNvSpPr>
          <p:nvPr>
            <p:ph idx="1"/>
          </p:nvPr>
        </p:nvSpPr>
        <p:spPr>
          <a:xfrm>
            <a:off x="628650" y="2513782"/>
            <a:ext cx="7886700" cy="3085740"/>
          </a:xfrm>
        </p:spPr>
        <p:txBody>
          <a:bodyPr/>
          <a:lstStyle/>
          <a:p>
            <a:r>
              <a:rPr lang="de-CH" sz="2200" dirty="0"/>
              <a:t>Elternkonflikte besser verstehen und einordnen</a:t>
            </a:r>
          </a:p>
          <a:p>
            <a:r>
              <a:rPr lang="de-CH" sz="2200" dirty="0"/>
              <a:t>Juristische Relevanz im Schulkontext erkennen</a:t>
            </a:r>
          </a:p>
          <a:p>
            <a:r>
              <a:rPr lang="de-CH" sz="2200" dirty="0"/>
              <a:t>Erkennen welche typischen Fehler im Schulalltag die Eskalationen fördern</a:t>
            </a:r>
          </a:p>
          <a:p>
            <a:pPr marL="0" indent="0">
              <a:buNone/>
            </a:pPr>
            <a:endParaRPr lang="de-CH" dirty="0"/>
          </a:p>
        </p:txBody>
      </p:sp>
    </p:spTree>
    <p:extLst>
      <p:ext uri="{BB962C8B-B14F-4D97-AF65-F5344CB8AC3E}">
        <p14:creationId xmlns:p14="http://schemas.microsoft.com/office/powerpoint/2010/main" val="3335846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Zusammenfassung</a:t>
            </a:r>
            <a:endParaRPr lang="de-CH" sz="4000" dirty="0"/>
          </a:p>
        </p:txBody>
      </p:sp>
      <p:sp>
        <p:nvSpPr>
          <p:cNvPr id="5" name="Textfeld 4"/>
          <p:cNvSpPr txBox="1"/>
          <p:nvPr/>
        </p:nvSpPr>
        <p:spPr>
          <a:xfrm>
            <a:off x="489098" y="2176130"/>
            <a:ext cx="8151628" cy="3600986"/>
          </a:xfrm>
          <a:prstGeom prst="rect">
            <a:avLst/>
          </a:prstGeom>
          <a:noFill/>
        </p:spPr>
        <p:txBody>
          <a:bodyPr wrap="square" rtlCol="0">
            <a:spAutoFit/>
          </a:bodyPr>
          <a:lstStyle/>
          <a:p>
            <a:r>
              <a:rPr lang="de-CH" sz="2400" i="1" dirty="0"/>
              <a:t>Recht haben und Recht bekommen ist nicht das Gleiche...</a:t>
            </a:r>
          </a:p>
          <a:p>
            <a:endParaRPr lang="de-CH" dirty="0"/>
          </a:p>
          <a:p>
            <a:r>
              <a:rPr lang="de-CH" sz="2400" i="1" dirty="0"/>
              <a:t>Wählen Sie Ihre Worte weise, wenn Sie wenig mit Juristen zu tun haben möchten....</a:t>
            </a:r>
          </a:p>
          <a:p>
            <a:endParaRPr lang="de-CH" sz="2400" i="1" dirty="0"/>
          </a:p>
          <a:p>
            <a:endParaRPr lang="de-CH" sz="2400" i="1" dirty="0"/>
          </a:p>
          <a:p>
            <a:endParaRPr lang="de-CH" sz="2400" i="1" dirty="0"/>
          </a:p>
          <a:p>
            <a:r>
              <a:rPr lang="de-CH" sz="2400" dirty="0"/>
              <a:t>Besten Dank für die Aufmerksamkeit. </a:t>
            </a:r>
          </a:p>
          <a:p>
            <a:r>
              <a:rPr lang="de-CH" sz="2400" dirty="0"/>
              <a:t>Für Fragen stehe ich gerne zur Verfügung.</a:t>
            </a:r>
          </a:p>
          <a:p>
            <a:endParaRPr lang="de-CH" dirty="0"/>
          </a:p>
        </p:txBody>
      </p:sp>
    </p:spTree>
    <p:extLst>
      <p:ext uri="{BB962C8B-B14F-4D97-AF65-F5344CB8AC3E}">
        <p14:creationId xmlns:p14="http://schemas.microsoft.com/office/powerpoint/2010/main" val="69422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93A3B-98A1-EF00-044F-CA183C624BA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733A09-3EB3-E305-F67A-545953A3EEC2}"/>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Links / Downloads</a:t>
            </a:r>
          </a:p>
        </p:txBody>
      </p:sp>
      <p:sp>
        <p:nvSpPr>
          <p:cNvPr id="5" name="Textfeld 4">
            <a:extLst>
              <a:ext uri="{FF2B5EF4-FFF2-40B4-BE49-F238E27FC236}">
                <a16:creationId xmlns:a16="http://schemas.microsoft.com/office/drawing/2014/main" id="{1EB6F4F8-0D95-A85A-6A8A-784EAAA83189}"/>
              </a:ext>
            </a:extLst>
          </p:cNvPr>
          <p:cNvSpPr txBox="1"/>
          <p:nvPr/>
        </p:nvSpPr>
        <p:spPr>
          <a:xfrm>
            <a:off x="496186" y="2176129"/>
            <a:ext cx="8151628" cy="3693319"/>
          </a:xfrm>
          <a:prstGeom prst="rect">
            <a:avLst/>
          </a:prstGeom>
          <a:noFill/>
        </p:spPr>
        <p:txBody>
          <a:bodyPr wrap="square" rtlCol="0">
            <a:spAutoFit/>
          </a:bodyPr>
          <a:lstStyle/>
          <a:p>
            <a:r>
              <a:rPr lang="de-CH" sz="2400" i="1" dirty="0"/>
              <a:t>Nützliche Dokumente &amp; Downloads:</a:t>
            </a:r>
          </a:p>
          <a:p>
            <a:r>
              <a:rPr lang="de-CH" sz="2400" i="1" dirty="0">
                <a:hlinkClick r:id="rId3"/>
              </a:rPr>
              <a:t>https://cottinelli-law.ch/downloads/</a:t>
            </a:r>
            <a:endParaRPr lang="de-CH" sz="2400" i="1" dirty="0"/>
          </a:p>
          <a:p>
            <a:endParaRPr lang="de-CH" sz="2400" i="1" dirty="0"/>
          </a:p>
          <a:p>
            <a:endParaRPr lang="de-CH" sz="2400" i="1" dirty="0"/>
          </a:p>
          <a:p>
            <a:endParaRPr lang="de-CH" sz="2400" i="1" dirty="0"/>
          </a:p>
          <a:p>
            <a:r>
              <a:rPr lang="de-CH" sz="2400" i="1" dirty="0"/>
              <a:t>Portrait Tagesanzeiger:</a:t>
            </a:r>
          </a:p>
          <a:p>
            <a:r>
              <a:rPr lang="de-CH" sz="2400" i="1" dirty="0">
                <a:hlinkClick r:id="rId4"/>
              </a:rPr>
              <a:t>https://shorturl.at/iGymN</a:t>
            </a:r>
            <a:endParaRPr lang="de-CH" sz="2400" i="1" dirty="0"/>
          </a:p>
          <a:p>
            <a:endParaRPr lang="de-CH" sz="2400" i="1" dirty="0"/>
          </a:p>
          <a:p>
            <a:endParaRPr lang="de-CH" sz="2400" i="1" dirty="0"/>
          </a:p>
          <a:p>
            <a:endParaRPr lang="de-CH" dirty="0"/>
          </a:p>
        </p:txBody>
      </p:sp>
      <p:pic>
        <p:nvPicPr>
          <p:cNvPr id="4" name="Grafik 3">
            <a:extLst>
              <a:ext uri="{FF2B5EF4-FFF2-40B4-BE49-F238E27FC236}">
                <a16:creationId xmlns:a16="http://schemas.microsoft.com/office/drawing/2014/main" id="{29472CBE-6954-D607-E599-08BFE74D24FE}"/>
              </a:ext>
            </a:extLst>
          </p:cNvPr>
          <p:cNvPicPr>
            <a:picLocks noChangeAspect="1"/>
          </p:cNvPicPr>
          <p:nvPr/>
        </p:nvPicPr>
        <p:blipFill>
          <a:blip r:embed="rId5"/>
          <a:stretch>
            <a:fillRect/>
          </a:stretch>
        </p:blipFill>
        <p:spPr>
          <a:xfrm>
            <a:off x="6346330" y="4022788"/>
            <a:ext cx="1562318" cy="1543265"/>
          </a:xfrm>
          <a:prstGeom prst="rect">
            <a:avLst/>
          </a:prstGeom>
        </p:spPr>
      </p:pic>
      <p:pic>
        <p:nvPicPr>
          <p:cNvPr id="7" name="Grafik 6">
            <a:extLst>
              <a:ext uri="{FF2B5EF4-FFF2-40B4-BE49-F238E27FC236}">
                <a16:creationId xmlns:a16="http://schemas.microsoft.com/office/drawing/2014/main" id="{19BC4095-3A71-B9A5-EE4F-47797D989A75}"/>
              </a:ext>
            </a:extLst>
          </p:cNvPr>
          <p:cNvPicPr>
            <a:picLocks noChangeAspect="1"/>
          </p:cNvPicPr>
          <p:nvPr/>
        </p:nvPicPr>
        <p:blipFill>
          <a:blip r:embed="rId6"/>
          <a:stretch>
            <a:fillRect/>
          </a:stretch>
        </p:blipFill>
        <p:spPr>
          <a:xfrm>
            <a:off x="6346330" y="2176129"/>
            <a:ext cx="1590897" cy="1486107"/>
          </a:xfrm>
          <a:prstGeom prst="rect">
            <a:avLst/>
          </a:prstGeom>
        </p:spPr>
      </p:pic>
    </p:spTree>
    <p:extLst>
      <p:ext uri="{BB962C8B-B14F-4D97-AF65-F5344CB8AC3E}">
        <p14:creationId xmlns:p14="http://schemas.microsoft.com/office/powerpoint/2010/main" val="3066504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04082-BE25-5F91-18A4-F5DD528EC3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19F5AA-49A6-FD58-F595-A6F7EFA123BA}"/>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Besten Dank / Kontaktangaben</a:t>
            </a:r>
          </a:p>
        </p:txBody>
      </p:sp>
      <p:sp>
        <p:nvSpPr>
          <p:cNvPr id="5" name="Textfeld 4">
            <a:extLst>
              <a:ext uri="{FF2B5EF4-FFF2-40B4-BE49-F238E27FC236}">
                <a16:creationId xmlns:a16="http://schemas.microsoft.com/office/drawing/2014/main" id="{B6DCC5D2-4267-F090-B356-9E0654321043}"/>
              </a:ext>
            </a:extLst>
          </p:cNvPr>
          <p:cNvSpPr txBox="1"/>
          <p:nvPr/>
        </p:nvSpPr>
        <p:spPr>
          <a:xfrm>
            <a:off x="489098" y="2176130"/>
            <a:ext cx="8151628" cy="3970318"/>
          </a:xfrm>
          <a:prstGeom prst="rect">
            <a:avLst/>
          </a:prstGeom>
          <a:noFill/>
        </p:spPr>
        <p:txBody>
          <a:bodyPr wrap="square" rtlCol="0">
            <a:spAutoFit/>
          </a:bodyPr>
          <a:lstStyle/>
          <a:p>
            <a:endParaRPr lang="de-CH" dirty="0"/>
          </a:p>
          <a:p>
            <a:r>
              <a:rPr lang="de-CH" dirty="0"/>
              <a:t>Besten Dank für die Aufmerksamkeit. </a:t>
            </a:r>
          </a:p>
          <a:p>
            <a:r>
              <a:rPr lang="de-CH" dirty="0"/>
              <a:t>Für Fragen stehe ich gerne zur Verfügung</a:t>
            </a:r>
          </a:p>
          <a:p>
            <a:endParaRPr lang="de-CH" dirty="0"/>
          </a:p>
          <a:p>
            <a:endParaRPr lang="de-CH" dirty="0"/>
          </a:p>
          <a:p>
            <a:endParaRPr lang="de-CH" dirty="0"/>
          </a:p>
          <a:p>
            <a:r>
              <a:rPr lang="de-CH" b="1" dirty="0"/>
              <a:t>Cottinelli </a:t>
            </a:r>
            <a:r>
              <a:rPr lang="de-CH" b="1" dirty="0" err="1"/>
              <a:t>Advokatur</a:t>
            </a:r>
            <a:r>
              <a:rPr lang="de-CH" b="1" dirty="0"/>
              <a:t> &amp; Notariat GmbH</a:t>
            </a:r>
          </a:p>
          <a:p>
            <a:r>
              <a:rPr lang="de-CH" dirty="0"/>
              <a:t>Senta Cottinelli</a:t>
            </a:r>
          </a:p>
          <a:p>
            <a:r>
              <a:rPr lang="de-CH" dirty="0"/>
              <a:t>Rosenbergstrasse 60 </a:t>
            </a:r>
          </a:p>
          <a:p>
            <a:r>
              <a:rPr lang="de-CH" dirty="0"/>
              <a:t>9001 St. Gallen</a:t>
            </a:r>
          </a:p>
          <a:p>
            <a:endParaRPr lang="de-CH" dirty="0"/>
          </a:p>
          <a:p>
            <a:r>
              <a:rPr lang="de-CH" dirty="0">
                <a:hlinkClick r:id="rId2"/>
              </a:rPr>
              <a:t>senta.cottinelli@cottinelli-law.ch</a:t>
            </a:r>
            <a:endParaRPr lang="de-CH" dirty="0"/>
          </a:p>
          <a:p>
            <a:endParaRPr lang="de-CH" dirty="0"/>
          </a:p>
          <a:p>
            <a:endParaRPr lang="de-CH" dirty="0"/>
          </a:p>
        </p:txBody>
      </p:sp>
      <p:pic>
        <p:nvPicPr>
          <p:cNvPr id="3" name="Grafik 2" descr="Ein Bild, das Person, Gebäude, Frau, Kleidung enthält.&#10;&#10;Automatisch generierte Beschreibung">
            <a:extLst>
              <a:ext uri="{FF2B5EF4-FFF2-40B4-BE49-F238E27FC236}">
                <a16:creationId xmlns:a16="http://schemas.microsoft.com/office/drawing/2014/main" id="{6F939203-C384-A567-ECAF-B434BA8B93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3380" y="2808414"/>
            <a:ext cx="2511970" cy="2705750"/>
          </a:xfrm>
          <a:prstGeom prst="rect">
            <a:avLst/>
          </a:prstGeom>
        </p:spPr>
      </p:pic>
      <p:pic>
        <p:nvPicPr>
          <p:cNvPr id="6" name="Grafik 5">
            <a:extLst>
              <a:ext uri="{FF2B5EF4-FFF2-40B4-BE49-F238E27FC236}">
                <a16:creationId xmlns:a16="http://schemas.microsoft.com/office/drawing/2014/main" id="{42B0ECAC-9AB8-5670-E00D-1952E27535FE}"/>
              </a:ext>
            </a:extLst>
          </p:cNvPr>
          <p:cNvPicPr>
            <a:picLocks noChangeAspect="1"/>
          </p:cNvPicPr>
          <p:nvPr/>
        </p:nvPicPr>
        <p:blipFill>
          <a:blip r:embed="rId4"/>
          <a:stretch>
            <a:fillRect/>
          </a:stretch>
        </p:blipFill>
        <p:spPr>
          <a:xfrm>
            <a:off x="4051737" y="4488313"/>
            <a:ext cx="1092145" cy="1038869"/>
          </a:xfrm>
          <a:prstGeom prst="rect">
            <a:avLst/>
          </a:prstGeom>
        </p:spPr>
      </p:pic>
    </p:spTree>
    <p:extLst>
      <p:ext uri="{BB962C8B-B14F-4D97-AF65-F5344CB8AC3E}">
        <p14:creationId xmlns:p14="http://schemas.microsoft.com/office/powerpoint/2010/main" val="30097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88F2-622C-B4CE-DDC9-C42EEB15AA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D06679-ECB8-7FA9-46A6-BAA4076D2F14}"/>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Ziele des Vortrages</a:t>
            </a:r>
          </a:p>
        </p:txBody>
      </p:sp>
      <p:sp>
        <p:nvSpPr>
          <p:cNvPr id="3" name="Inhaltsplatzhalter 2">
            <a:extLst>
              <a:ext uri="{FF2B5EF4-FFF2-40B4-BE49-F238E27FC236}">
                <a16:creationId xmlns:a16="http://schemas.microsoft.com/office/drawing/2014/main" id="{28AA07A6-27E5-3FC6-3A91-E110C3273BC7}"/>
              </a:ext>
            </a:extLst>
          </p:cNvPr>
          <p:cNvSpPr>
            <a:spLocks noGrp="1"/>
          </p:cNvSpPr>
          <p:nvPr>
            <p:ph idx="1"/>
          </p:nvPr>
        </p:nvSpPr>
        <p:spPr>
          <a:xfrm>
            <a:off x="628650" y="2419513"/>
            <a:ext cx="7886700" cy="3294389"/>
          </a:xfrm>
        </p:spPr>
        <p:txBody>
          <a:bodyPr/>
          <a:lstStyle/>
          <a:p>
            <a:r>
              <a:rPr lang="de-CH" sz="2200" dirty="0"/>
              <a:t>Elternkonflikte besser verstehen und einordnen</a:t>
            </a:r>
          </a:p>
          <a:p>
            <a:r>
              <a:rPr lang="de-CH" sz="2200" dirty="0"/>
              <a:t>Juristische Relevanz im Schulkontext erkennen</a:t>
            </a:r>
          </a:p>
          <a:p>
            <a:r>
              <a:rPr lang="de-CH" sz="2200" dirty="0"/>
              <a:t>Erkennen, welche typischen Fehler im Schulalltag die Eskalationen fördern</a:t>
            </a:r>
          </a:p>
          <a:p>
            <a:r>
              <a:rPr lang="de-CH" sz="2200" dirty="0"/>
              <a:t>Veranschaulichung anhand eines realen, aber abgeänderten Praxisfalles (inkl. Anonymisierung)</a:t>
            </a:r>
          </a:p>
          <a:p>
            <a:endParaRPr lang="de-CH" dirty="0"/>
          </a:p>
        </p:txBody>
      </p:sp>
    </p:spTree>
    <p:extLst>
      <p:ext uri="{BB962C8B-B14F-4D97-AF65-F5344CB8AC3E}">
        <p14:creationId xmlns:p14="http://schemas.microsoft.com/office/powerpoint/2010/main" val="397814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Agenda</a:t>
            </a:r>
            <a:endParaRPr lang="de-CH" sz="4000" dirty="0"/>
          </a:p>
        </p:txBody>
      </p:sp>
      <p:sp>
        <p:nvSpPr>
          <p:cNvPr id="4" name="Rectangle 3"/>
          <p:cNvSpPr>
            <a:spLocks noChangeArrowheads="1"/>
          </p:cNvSpPr>
          <p:nvPr/>
        </p:nvSpPr>
        <p:spPr bwMode="gray">
          <a:xfrm>
            <a:off x="787400" y="2076012"/>
            <a:ext cx="8047038" cy="72390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5" name="Rectangle 4"/>
          <p:cNvSpPr>
            <a:spLocks noChangeArrowheads="1"/>
          </p:cNvSpPr>
          <p:nvPr/>
        </p:nvSpPr>
        <p:spPr bwMode="gray">
          <a:xfrm>
            <a:off x="787400" y="2953900"/>
            <a:ext cx="8047038" cy="723900"/>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6" name="Rectangle 5"/>
          <p:cNvSpPr>
            <a:spLocks noChangeArrowheads="1"/>
          </p:cNvSpPr>
          <p:nvPr/>
        </p:nvSpPr>
        <p:spPr bwMode="gray">
          <a:xfrm>
            <a:off x="787400" y="3833375"/>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9" name="Rectangle 8"/>
          <p:cNvSpPr>
            <a:spLocks noChangeArrowheads="1"/>
          </p:cNvSpPr>
          <p:nvPr/>
        </p:nvSpPr>
        <p:spPr bwMode="gray">
          <a:xfrm>
            <a:off x="328613" y="2076012"/>
            <a:ext cx="463550" cy="723900"/>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1</a:t>
            </a:r>
          </a:p>
        </p:txBody>
      </p:sp>
      <p:sp>
        <p:nvSpPr>
          <p:cNvPr id="10" name="Rectangle 9"/>
          <p:cNvSpPr>
            <a:spLocks noChangeArrowheads="1"/>
          </p:cNvSpPr>
          <p:nvPr/>
        </p:nvSpPr>
        <p:spPr bwMode="gray">
          <a:xfrm>
            <a:off x="328613" y="2953900"/>
            <a:ext cx="463550" cy="723900"/>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2</a:t>
            </a:r>
          </a:p>
        </p:txBody>
      </p:sp>
      <p:sp>
        <p:nvSpPr>
          <p:cNvPr id="11" name="Rectangle 10"/>
          <p:cNvSpPr>
            <a:spLocks noChangeArrowheads="1"/>
          </p:cNvSpPr>
          <p:nvPr/>
        </p:nvSpPr>
        <p:spPr bwMode="gray">
          <a:xfrm>
            <a:off x="328613" y="3833375"/>
            <a:ext cx="463550" cy="725487"/>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3</a:t>
            </a:r>
          </a:p>
        </p:txBody>
      </p:sp>
      <p:sp>
        <p:nvSpPr>
          <p:cNvPr id="13" name="Rectangle 5"/>
          <p:cNvSpPr>
            <a:spLocks noChangeArrowheads="1"/>
          </p:cNvSpPr>
          <p:nvPr/>
        </p:nvSpPr>
        <p:spPr bwMode="gray">
          <a:xfrm>
            <a:off x="792163" y="4711262"/>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14" name="Rectangle 10"/>
          <p:cNvSpPr>
            <a:spLocks noChangeArrowheads="1"/>
          </p:cNvSpPr>
          <p:nvPr/>
        </p:nvSpPr>
        <p:spPr bwMode="gray">
          <a:xfrm>
            <a:off x="323850" y="4711262"/>
            <a:ext cx="463550" cy="725487"/>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4</a:t>
            </a:r>
          </a:p>
        </p:txBody>
      </p:sp>
      <p:sp>
        <p:nvSpPr>
          <p:cNvPr id="12" name="Rectangle 5">
            <a:extLst>
              <a:ext uri="{FF2B5EF4-FFF2-40B4-BE49-F238E27FC236}">
                <a16:creationId xmlns:a16="http://schemas.microsoft.com/office/drawing/2014/main" id="{DCF003E9-C700-1C7F-C4F8-BEA28FF24889}"/>
              </a:ext>
            </a:extLst>
          </p:cNvPr>
          <p:cNvSpPr>
            <a:spLocks noChangeArrowheads="1"/>
          </p:cNvSpPr>
          <p:nvPr/>
        </p:nvSpPr>
        <p:spPr bwMode="gray">
          <a:xfrm>
            <a:off x="787400" y="5528680"/>
            <a:ext cx="8047038" cy="725487"/>
          </a:xfrm>
          <a:prstGeom prst="rect">
            <a:avLst/>
          </a:prstGeom>
          <a:noFill/>
          <a:ln w="12700">
            <a:solidFill>
              <a:srgbClr val="C0C0C0"/>
            </a:solidFill>
            <a:miter lim="800000"/>
            <a:headEnd/>
            <a:tailEnd/>
          </a:ln>
          <a:effectLst/>
          <a:extLst>
            <a:ext uri="{909E8E84-426E-40DD-AFC4-6F175D3DCCD1}">
              <a14:hiddenFill xmlns:a14="http://schemas.microsoft.com/office/drawing/2010/main">
                <a:solidFill>
                  <a:srgbClr val="00325C"/>
                </a:solidFill>
              </a14:hiddenFill>
            </a:ext>
            <a:ext uri="{AF507438-7753-43E0-B8FC-AC1667EBCBE1}">
              <a14:hiddenEffects xmlns:a14="http://schemas.microsoft.com/office/drawing/2010/main">
                <a:effectLst>
                  <a:outerShdw dist="53882" dir="2700000" algn="ctr" rotWithShape="0">
                    <a:srgbClr val="B2B2B2"/>
                  </a:outerShdw>
                </a:effectLst>
              </a14:hiddenEffects>
            </a:ext>
          </a:extLst>
        </p:spPr>
        <p:txBody>
          <a:bodyPr lIns="252000" tIns="72000" rIns="72000" bIns="72000" anchor="ctr"/>
          <a:lstStyle>
            <a:lvl1pPr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546100" indent="-188913" eaLnBrk="0" hangingPunct="0">
              <a:spcBef>
                <a:spcPct val="30000"/>
              </a:spcBef>
              <a:buClr>
                <a:schemeClr val="accent1"/>
              </a:buClr>
              <a:buChar char="-"/>
              <a:defRPr>
                <a:solidFill>
                  <a:schemeClr val="tx1"/>
                </a:solidFill>
                <a:latin typeface="Arial" panose="020B0604020202020204" pitchFamily="34" charset="0"/>
              </a:defRPr>
            </a:lvl2pPr>
            <a:lvl3pPr marL="904875" indent="-179388" eaLnBrk="0" hangingPunct="0">
              <a:spcBef>
                <a:spcPct val="30000"/>
              </a:spcBef>
              <a:buClr>
                <a:schemeClr val="accent1"/>
              </a:buClr>
              <a:buChar char="-"/>
              <a:defRPr sz="1600">
                <a:solidFill>
                  <a:schemeClr val="tx1"/>
                </a:solidFill>
                <a:latin typeface="Arial" panose="020B0604020202020204" pitchFamily="34" charset="0"/>
              </a:defRPr>
            </a:lvl3pPr>
            <a:lvl4pPr marL="1289050" indent="-204788" eaLnBrk="0" hangingPunct="0">
              <a:spcBef>
                <a:spcPct val="30000"/>
              </a:spcBef>
              <a:buClr>
                <a:schemeClr val="accent1"/>
              </a:buClr>
              <a:buChar char="-"/>
              <a:defRPr sz="1600">
                <a:solidFill>
                  <a:schemeClr val="tx1"/>
                </a:solidFill>
                <a:latin typeface="Arial" panose="020B0604020202020204" pitchFamily="34" charset="0"/>
              </a:defRPr>
            </a:lvl4pPr>
            <a:lvl5pPr marL="1468438" indent="1285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19256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3828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28400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297238" indent="1285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25000"/>
              </a:spcBef>
              <a:buClrTx/>
              <a:buFontTx/>
              <a:buNone/>
            </a:pPr>
            <a:endParaRPr lang="de-CH" altLang="de-DE" sz="2400" b="0" noProof="1">
              <a:solidFill>
                <a:srgbClr val="000000"/>
              </a:solidFill>
            </a:endParaRPr>
          </a:p>
        </p:txBody>
      </p:sp>
      <p:sp>
        <p:nvSpPr>
          <p:cNvPr id="15" name="Rectangle 10">
            <a:extLst>
              <a:ext uri="{FF2B5EF4-FFF2-40B4-BE49-F238E27FC236}">
                <a16:creationId xmlns:a16="http://schemas.microsoft.com/office/drawing/2014/main" id="{CB91EAB4-5A6B-573E-BCB6-DE5A60349348}"/>
              </a:ext>
            </a:extLst>
          </p:cNvPr>
          <p:cNvSpPr>
            <a:spLocks noChangeArrowheads="1"/>
          </p:cNvSpPr>
          <p:nvPr/>
        </p:nvSpPr>
        <p:spPr bwMode="gray">
          <a:xfrm>
            <a:off x="323850" y="5528680"/>
            <a:ext cx="463550" cy="725487"/>
          </a:xfrm>
          <a:prstGeom prst="rect">
            <a:avLst/>
          </a:prstGeom>
          <a:solidFill>
            <a:schemeClr val="accent1"/>
          </a:solidFill>
          <a:ln w="12700">
            <a:solidFill>
              <a:srgbClr val="C0C0C0"/>
            </a:solidFill>
            <a:miter lim="800000"/>
            <a:headEnd/>
            <a:tailEnd/>
          </a:ln>
          <a:effectLst/>
          <a:extLst>
            <a:ext uri="{AF507438-7753-43E0-B8FC-AC1667EBCBE1}">
              <a14:hiddenEffects xmlns:a14="http://schemas.microsoft.com/office/drawing/2010/main">
                <a:effectLst>
                  <a:outerShdw dist="53882" dir="2700000" algn="ctr" rotWithShape="0">
                    <a:srgbClr val="B2B2B2"/>
                  </a:outerShdw>
                </a:effectLst>
              </a14:hiddenEffects>
            </a:ext>
          </a:extLst>
        </p:spPr>
        <p:txBody>
          <a:bodyPr lIns="0" tIns="0" rIns="0" bIns="0" anchor="ctr"/>
          <a:lstStyle>
            <a:lvl1pPr defTabSz="801688" eaLnBrk="0" hangingPunct="0">
              <a:spcBef>
                <a:spcPct val="60000"/>
              </a:spcBef>
              <a:buClr>
                <a:schemeClr val="accent1"/>
              </a:buClr>
              <a:buFont typeface="Wingdings" panose="05000000000000000000" pitchFamily="2" charset="2"/>
              <a:buChar char="§"/>
              <a:defRPr sz="2000" b="1">
                <a:solidFill>
                  <a:schemeClr val="tx1"/>
                </a:solidFill>
                <a:latin typeface="Arial" panose="020B0604020202020204" pitchFamily="34" charset="0"/>
              </a:defRPr>
            </a:lvl1pPr>
            <a:lvl2pPr marL="742950" indent="-285750" defTabSz="801688" eaLnBrk="0" hangingPunct="0">
              <a:spcBef>
                <a:spcPct val="30000"/>
              </a:spcBef>
              <a:buClr>
                <a:schemeClr val="accent1"/>
              </a:buClr>
              <a:buChar char="-"/>
              <a:defRPr>
                <a:solidFill>
                  <a:schemeClr val="tx1"/>
                </a:solidFill>
                <a:latin typeface="Arial" panose="020B0604020202020204" pitchFamily="34" charset="0"/>
              </a:defRPr>
            </a:lvl2pPr>
            <a:lvl3pPr marL="1143000" indent="-228600" defTabSz="801688" eaLnBrk="0" hangingPunct="0">
              <a:spcBef>
                <a:spcPct val="30000"/>
              </a:spcBef>
              <a:buClr>
                <a:schemeClr val="accent1"/>
              </a:buClr>
              <a:buChar char="-"/>
              <a:defRPr sz="1600">
                <a:solidFill>
                  <a:schemeClr val="tx1"/>
                </a:solidFill>
                <a:latin typeface="Arial" panose="020B0604020202020204" pitchFamily="34" charset="0"/>
              </a:defRPr>
            </a:lvl3pPr>
            <a:lvl4pPr marL="1600200" indent="-228600" defTabSz="801688" eaLnBrk="0" hangingPunct="0">
              <a:spcBef>
                <a:spcPct val="30000"/>
              </a:spcBef>
              <a:buClr>
                <a:schemeClr val="accent1"/>
              </a:buClr>
              <a:buChar char="-"/>
              <a:defRPr sz="1600">
                <a:solidFill>
                  <a:schemeClr val="tx1"/>
                </a:solidFill>
                <a:latin typeface="Arial" panose="020B0604020202020204" pitchFamily="34" charset="0"/>
              </a:defRPr>
            </a:lvl4pPr>
            <a:lvl5pPr marL="2057400" indent="-228600" defTabSz="801688" eaLnBrk="0" hangingPunct="0">
              <a:spcBef>
                <a:spcPct val="4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defTabSz="801688" eaLnBrk="0" fontAlgn="base" hangingPunct="0">
              <a:spcBef>
                <a:spcPct val="4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FontTx/>
              <a:buNone/>
            </a:pPr>
            <a:r>
              <a:rPr lang="de-CH" altLang="de-DE" sz="2800" noProof="1">
                <a:solidFill>
                  <a:srgbClr val="FFFFFF"/>
                </a:solidFill>
              </a:rPr>
              <a:t>5</a:t>
            </a:r>
          </a:p>
        </p:txBody>
      </p:sp>
      <p:sp>
        <p:nvSpPr>
          <p:cNvPr id="16" name="Inhaltsplatzhalter 6">
            <a:extLst>
              <a:ext uri="{FF2B5EF4-FFF2-40B4-BE49-F238E27FC236}">
                <a16:creationId xmlns:a16="http://schemas.microsoft.com/office/drawing/2014/main" id="{CD6CA982-DF6A-16FE-7259-94A64A311A08}"/>
              </a:ext>
            </a:extLst>
          </p:cNvPr>
          <p:cNvSpPr txBox="1">
            <a:spLocks/>
          </p:cNvSpPr>
          <p:nvPr/>
        </p:nvSpPr>
        <p:spPr>
          <a:xfrm>
            <a:off x="956672" y="2294825"/>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de-CH" sz="1600" dirty="0"/>
              <a:t>Warum im Schulkontext Eltern rascher emotional reagieren und die juristischen Folgen</a:t>
            </a:r>
          </a:p>
        </p:txBody>
      </p:sp>
      <p:sp>
        <p:nvSpPr>
          <p:cNvPr id="22" name="Inhaltsplatzhalter 6">
            <a:extLst>
              <a:ext uri="{FF2B5EF4-FFF2-40B4-BE49-F238E27FC236}">
                <a16:creationId xmlns:a16="http://schemas.microsoft.com/office/drawing/2014/main" id="{5DF4BDA8-FE93-5D80-B596-590B64113879}"/>
              </a:ext>
            </a:extLst>
          </p:cNvPr>
          <p:cNvSpPr txBox="1">
            <a:spLocks/>
          </p:cNvSpPr>
          <p:nvPr/>
        </p:nvSpPr>
        <p:spPr>
          <a:xfrm>
            <a:off x="1079992" y="3206902"/>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de-CH" sz="1600" dirty="0"/>
              <a:t>Praxisfall mit Eskalationsstufen, Vertrauensverlust, Fehlern und rechtlichen Folgen</a:t>
            </a:r>
          </a:p>
        </p:txBody>
      </p:sp>
      <p:sp>
        <p:nvSpPr>
          <p:cNvPr id="23" name="Inhaltsplatzhalter 6">
            <a:extLst>
              <a:ext uri="{FF2B5EF4-FFF2-40B4-BE49-F238E27FC236}">
                <a16:creationId xmlns:a16="http://schemas.microsoft.com/office/drawing/2014/main" id="{8FC442EA-EFEF-AAC5-DEC7-981CF546AADF}"/>
              </a:ext>
            </a:extLst>
          </p:cNvPr>
          <p:cNvSpPr txBox="1">
            <a:spLocks/>
          </p:cNvSpPr>
          <p:nvPr/>
        </p:nvSpPr>
        <p:spPr>
          <a:xfrm>
            <a:off x="1079992" y="4069387"/>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de-CH" sz="1600" dirty="0"/>
              <a:t>Lehren aus dem Praxisfall (emotional, rechtlich, Vermeidung von Verfahren, Medien)</a:t>
            </a:r>
          </a:p>
        </p:txBody>
      </p:sp>
      <p:sp>
        <p:nvSpPr>
          <p:cNvPr id="24" name="Inhaltsplatzhalter 6">
            <a:extLst>
              <a:ext uri="{FF2B5EF4-FFF2-40B4-BE49-F238E27FC236}">
                <a16:creationId xmlns:a16="http://schemas.microsoft.com/office/drawing/2014/main" id="{37A64A29-430F-0937-21CC-88055D324D30}"/>
              </a:ext>
            </a:extLst>
          </p:cNvPr>
          <p:cNvSpPr txBox="1">
            <a:spLocks/>
          </p:cNvSpPr>
          <p:nvPr/>
        </p:nvSpPr>
        <p:spPr>
          <a:xfrm>
            <a:off x="1079992" y="4886805"/>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de-CH" sz="1600" dirty="0"/>
              <a:t>Was Lehrpersonen (und Schulleitungen) daraus für sich ableiten können</a:t>
            </a:r>
          </a:p>
        </p:txBody>
      </p:sp>
      <p:sp>
        <p:nvSpPr>
          <p:cNvPr id="25" name="Inhaltsplatzhalter 6">
            <a:extLst>
              <a:ext uri="{FF2B5EF4-FFF2-40B4-BE49-F238E27FC236}">
                <a16:creationId xmlns:a16="http://schemas.microsoft.com/office/drawing/2014/main" id="{43A6C3E6-255E-DA12-7A05-722BCBFA958B}"/>
              </a:ext>
            </a:extLst>
          </p:cNvPr>
          <p:cNvSpPr txBox="1">
            <a:spLocks/>
          </p:cNvSpPr>
          <p:nvPr/>
        </p:nvSpPr>
        <p:spPr>
          <a:xfrm>
            <a:off x="1079992" y="5734457"/>
            <a:ext cx="7461854" cy="313932"/>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de-CH" sz="1600" dirty="0"/>
              <a:t>Fragen, Abschluss / Take Home</a:t>
            </a:r>
          </a:p>
        </p:txBody>
      </p:sp>
    </p:spTree>
    <p:extLst>
      <p:ext uri="{BB962C8B-B14F-4D97-AF65-F5344CB8AC3E}">
        <p14:creationId xmlns:p14="http://schemas.microsoft.com/office/powerpoint/2010/main" val="3358990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AFB21-FF16-2ED0-766E-33D88F4995B4}"/>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Emotionale Reaktionen - Warum?</a:t>
            </a:r>
          </a:p>
        </p:txBody>
      </p:sp>
      <p:sp>
        <p:nvSpPr>
          <p:cNvPr id="3" name="Inhaltsplatzhalter 2">
            <a:extLst>
              <a:ext uri="{FF2B5EF4-FFF2-40B4-BE49-F238E27FC236}">
                <a16:creationId xmlns:a16="http://schemas.microsoft.com/office/drawing/2014/main" id="{919DE0EA-029A-DBED-1C05-F7CAC3407675}"/>
              </a:ext>
            </a:extLst>
          </p:cNvPr>
          <p:cNvSpPr>
            <a:spLocks noGrp="1"/>
          </p:cNvSpPr>
          <p:nvPr>
            <p:ph idx="1"/>
          </p:nvPr>
        </p:nvSpPr>
        <p:spPr>
          <a:xfrm>
            <a:off x="628650" y="2419514"/>
            <a:ext cx="7886700" cy="2897204"/>
          </a:xfrm>
        </p:spPr>
        <p:txBody>
          <a:bodyPr>
            <a:normAutofit lnSpcReduction="10000"/>
          </a:bodyPr>
          <a:lstStyle/>
          <a:p>
            <a:pPr algn="just"/>
            <a:r>
              <a:rPr lang="de-CH" sz="2200" dirty="0"/>
              <a:t>Es geht nicht um irgendeine Person, sondern um das eigene Kind. Eltern haben einen natürlichen starken Schutzimpuls gegenüber ihrem Kind.</a:t>
            </a:r>
          </a:p>
          <a:p>
            <a:pPr algn="just"/>
            <a:r>
              <a:rPr lang="de-CH" sz="2200" dirty="0"/>
              <a:t>Es gibt unterschiedliche Wahrnehmungen: </a:t>
            </a:r>
          </a:p>
          <a:p>
            <a:pPr lvl="1" algn="just"/>
            <a:r>
              <a:rPr lang="de-CH" sz="2000" dirty="0"/>
              <a:t>Eltern sehen oft das verletzliche Kind. </a:t>
            </a:r>
          </a:p>
          <a:p>
            <a:pPr lvl="1" algn="just"/>
            <a:r>
              <a:rPr lang="de-CH" sz="2000" dirty="0"/>
              <a:t>Lehrkräfte sehen vielleicht das auffällige Verhalten eines Kindes und Unterstützungsmöglichkeiten. </a:t>
            </a:r>
          </a:p>
          <a:p>
            <a:pPr lvl="1" algn="just"/>
            <a:r>
              <a:rPr lang="de-CH" sz="2000" dirty="0"/>
              <a:t>Schulleitungen wiederum sehen die organisatorische Gesamtheit oder das Budget. </a:t>
            </a:r>
          </a:p>
        </p:txBody>
      </p:sp>
    </p:spTree>
    <p:extLst>
      <p:ext uri="{BB962C8B-B14F-4D97-AF65-F5344CB8AC3E}">
        <p14:creationId xmlns:p14="http://schemas.microsoft.com/office/powerpoint/2010/main" val="149848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2765-6B5F-9D4B-2951-B13EB51271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9B7581-94FB-BEC9-C7DA-3B37B02C713C}"/>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Emotionale Reaktionen - Warum?</a:t>
            </a:r>
          </a:p>
        </p:txBody>
      </p:sp>
      <p:sp>
        <p:nvSpPr>
          <p:cNvPr id="3" name="Inhaltsplatzhalter 2">
            <a:extLst>
              <a:ext uri="{FF2B5EF4-FFF2-40B4-BE49-F238E27FC236}">
                <a16:creationId xmlns:a16="http://schemas.microsoft.com/office/drawing/2014/main" id="{4A934BA2-E384-12D3-1AF6-917958169005}"/>
              </a:ext>
            </a:extLst>
          </p:cNvPr>
          <p:cNvSpPr>
            <a:spLocks noGrp="1"/>
          </p:cNvSpPr>
          <p:nvPr>
            <p:ph idx="1"/>
          </p:nvPr>
        </p:nvSpPr>
        <p:spPr>
          <a:xfrm>
            <a:off x="414077" y="1871559"/>
            <a:ext cx="8315845" cy="4351338"/>
          </a:xfrm>
        </p:spPr>
        <p:txBody>
          <a:bodyPr>
            <a:normAutofit fontScale="92500" lnSpcReduction="10000"/>
          </a:bodyPr>
          <a:lstStyle/>
          <a:p>
            <a:pPr algn="just"/>
            <a:r>
              <a:rPr lang="de-CH" sz="2400" dirty="0">
                <a:cs typeface="Arial" panose="020B0604020202020204" pitchFamily="34" charset="0"/>
              </a:rPr>
              <a:t>Eltern in meiner Kanzlei befinden sich in Ausnahmesituationen und haben oft seit Wochen nicht mehr richtig geschlafen.</a:t>
            </a:r>
          </a:p>
          <a:p>
            <a:pPr lvl="1" algn="just">
              <a:buFont typeface="Wingdings" panose="05000000000000000000" pitchFamily="2" charset="2"/>
              <a:buChar char="Ø"/>
            </a:pPr>
            <a:r>
              <a:rPr lang="de-CH" sz="2000" dirty="0"/>
              <a:t>Den Schulen / Lehrpersonen ist das nicht immer bewusst.</a:t>
            </a:r>
          </a:p>
          <a:p>
            <a:pPr marL="457200" lvl="1" indent="0" algn="just">
              <a:buNone/>
            </a:pPr>
            <a:endParaRPr lang="de-CH" sz="1900" dirty="0">
              <a:cs typeface="Arial" panose="020B0604020202020204" pitchFamily="34" charset="0"/>
            </a:endParaRPr>
          </a:p>
          <a:p>
            <a:pPr algn="just"/>
            <a:r>
              <a:rPr lang="de-CH" sz="2400" dirty="0">
                <a:cs typeface="Arial" panose="020B0604020202020204" pitchFamily="34" charset="0"/>
              </a:rPr>
              <a:t>Die Schule ist eine staatliche Behörde welche nicht nur ein Recht, sondern eine Pflicht darstellt. Eltern fühlen sich dem Staat (hier der Schule) manchmal ausgeliefert.</a:t>
            </a:r>
          </a:p>
          <a:p>
            <a:pPr lvl="1" algn="just">
              <a:buFont typeface="Wingdings" panose="05000000000000000000" pitchFamily="2" charset="2"/>
              <a:buChar char="Ø"/>
            </a:pPr>
            <a:r>
              <a:rPr lang="de-CH" sz="2000" dirty="0"/>
              <a:t>Die Eltern wollen Waffengleichheit und beauftragen einen Anwalt.</a:t>
            </a:r>
            <a:endParaRPr lang="de-CH" sz="1900" dirty="0">
              <a:cs typeface="Arial" panose="020B0604020202020204" pitchFamily="34" charset="0"/>
            </a:endParaRPr>
          </a:p>
          <a:p>
            <a:pPr marL="457200" lvl="1" indent="0" algn="just">
              <a:buNone/>
            </a:pPr>
            <a:endParaRPr lang="de-CH" sz="1900" dirty="0">
              <a:cs typeface="Arial" panose="020B0604020202020204" pitchFamily="34" charset="0"/>
            </a:endParaRPr>
          </a:p>
          <a:p>
            <a:pPr algn="just"/>
            <a:r>
              <a:rPr lang="de-CH" sz="2400" dirty="0">
                <a:cs typeface="Arial" panose="020B0604020202020204" pitchFamily="34" charset="0"/>
              </a:rPr>
              <a:t>Ungeschickte Kommunikation, Fehler und Fehlverhalten von Lehrpersonen oder Schulleitungen werden von den Eltern oft nicht als solche wahrgenommen, sondern als bewusster «Angriff».</a:t>
            </a:r>
          </a:p>
          <a:p>
            <a:pPr lvl="1" algn="just">
              <a:buFont typeface="Wingdings" panose="05000000000000000000" pitchFamily="2" charset="2"/>
              <a:buChar char="Ø"/>
            </a:pPr>
            <a:r>
              <a:rPr lang="de-CH" sz="1900" dirty="0">
                <a:cs typeface="Arial" panose="020B0604020202020204" pitchFamily="34" charset="0"/>
              </a:rPr>
              <a:t>Die Eltern übersehen manchmal, dass auch Mitarbeiter einer Schule nur Menschen sind und auch Fehler machen können.</a:t>
            </a:r>
          </a:p>
          <a:p>
            <a:endParaRPr lang="de-CH" dirty="0"/>
          </a:p>
        </p:txBody>
      </p:sp>
    </p:spTree>
    <p:extLst>
      <p:ext uri="{BB962C8B-B14F-4D97-AF65-F5344CB8AC3E}">
        <p14:creationId xmlns:p14="http://schemas.microsoft.com/office/powerpoint/2010/main" val="5443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A7A82-F017-1E94-FB74-2D1A3BB933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1AD810F-380A-89BD-4B70-21561670B800}"/>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Emotionale Reaktionen - Warum?</a:t>
            </a:r>
          </a:p>
        </p:txBody>
      </p:sp>
      <p:sp>
        <p:nvSpPr>
          <p:cNvPr id="3" name="Inhaltsplatzhalter 2">
            <a:extLst>
              <a:ext uri="{FF2B5EF4-FFF2-40B4-BE49-F238E27FC236}">
                <a16:creationId xmlns:a16="http://schemas.microsoft.com/office/drawing/2014/main" id="{243209CB-B5C2-1ECE-BBBF-9827BF883128}"/>
              </a:ext>
            </a:extLst>
          </p:cNvPr>
          <p:cNvSpPr>
            <a:spLocks noGrp="1"/>
          </p:cNvSpPr>
          <p:nvPr>
            <p:ph idx="1"/>
          </p:nvPr>
        </p:nvSpPr>
        <p:spPr>
          <a:xfrm>
            <a:off x="628650" y="2240404"/>
            <a:ext cx="8109997" cy="3368544"/>
          </a:xfrm>
        </p:spPr>
        <p:txBody>
          <a:bodyPr>
            <a:normAutofit/>
          </a:bodyPr>
          <a:lstStyle/>
          <a:p>
            <a:r>
              <a:rPr lang="de-CH" sz="2200" dirty="0"/>
              <a:t>Eltern reagieren sehr unterschiedlich auf Konfliktsituationen. </a:t>
            </a:r>
          </a:p>
          <a:p>
            <a:pPr algn="just"/>
            <a:endParaRPr lang="de-CH" sz="2200" dirty="0"/>
          </a:p>
          <a:p>
            <a:pPr algn="just"/>
            <a:r>
              <a:rPr lang="de-CH" sz="2200" dirty="0"/>
              <a:t>Auch der gewählte Anwalt der Eltern kann viel zu Eskalation oder Deeskalation der Situation beitragen.</a:t>
            </a:r>
          </a:p>
          <a:p>
            <a:pPr marL="0" indent="0" algn="just">
              <a:buNone/>
            </a:pPr>
            <a:endParaRPr lang="de-CH" sz="2200" dirty="0"/>
          </a:p>
          <a:p>
            <a:pPr algn="just"/>
            <a:r>
              <a:rPr lang="de-CH" sz="2200" dirty="0"/>
              <a:t>Es ist ratsam, Energie in die Konfliktvermeidung zu investieren, da alles andere (sehr) viel Aufwand bedeuten kann.</a:t>
            </a:r>
          </a:p>
          <a:p>
            <a:endParaRPr lang="de-CH" dirty="0"/>
          </a:p>
        </p:txBody>
      </p:sp>
    </p:spTree>
    <p:extLst>
      <p:ext uri="{BB962C8B-B14F-4D97-AF65-F5344CB8AC3E}">
        <p14:creationId xmlns:p14="http://schemas.microsoft.com/office/powerpoint/2010/main" val="2504433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91C3A-50C9-73E7-3766-A5D40B6425F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0DC29C8-8E31-C28D-6340-D32E91D10C0C}"/>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AE132D00-0FBA-DAAE-A2C6-B73620FDE164}"/>
              </a:ext>
            </a:extLst>
          </p:cNvPr>
          <p:cNvSpPr>
            <a:spLocks noGrp="1"/>
          </p:cNvSpPr>
          <p:nvPr>
            <p:ph idx="1"/>
          </p:nvPr>
        </p:nvSpPr>
        <p:spPr/>
        <p:txBody>
          <a:bodyPr>
            <a:normAutofit fontScale="92500"/>
          </a:bodyPr>
          <a:lstStyle/>
          <a:p>
            <a:pPr marL="0" indent="0">
              <a:buNone/>
            </a:pPr>
            <a:r>
              <a:rPr lang="de-CH" sz="2600" b="1" u="sng" dirty="0"/>
              <a:t>Zeitstrahl 1/4 (gekürzt, verändert zur Anonymisierung)</a:t>
            </a:r>
          </a:p>
          <a:p>
            <a:pPr marL="0" indent="0" algn="just">
              <a:buNone/>
            </a:pPr>
            <a:r>
              <a:rPr lang="de-CH" sz="2200" dirty="0"/>
              <a:t>Eltern: Intakte Familie, durchschnittliche Familienbelastung, Eltern: Lehrabschluss, Kooperationswille: Klares Ja</a:t>
            </a:r>
          </a:p>
          <a:p>
            <a:pPr algn="just"/>
            <a:r>
              <a:rPr lang="de-CH" sz="2200" dirty="0"/>
              <a:t>Probleme mit Arthur begannen (unterschwellig) bereits im Kindergarten (3 Kindergartenjahre absolviert)</a:t>
            </a:r>
          </a:p>
          <a:p>
            <a:pPr algn="just"/>
            <a:r>
              <a:rPr lang="de-CH" sz="2200" dirty="0"/>
              <a:t>Förderbedarf erkannt, später bestätigte Diagnose LRS und ADHS</a:t>
            </a:r>
          </a:p>
          <a:p>
            <a:pPr algn="just"/>
            <a:r>
              <a:rPr lang="de-CH" sz="2200" dirty="0"/>
              <a:t>Erste Unterstützungsmassnahmen starten &amp; gehen in der Schule weiter</a:t>
            </a:r>
          </a:p>
          <a:p>
            <a:pPr algn="just"/>
            <a:r>
              <a:rPr lang="de-CH" sz="2200" dirty="0"/>
              <a:t>Psychotherapie empfohlen, Empfehlung und Vermittlung einer konkreten Psychotherapeutin durch Schule, Psychotherapie startet</a:t>
            </a:r>
          </a:p>
          <a:p>
            <a:pPr algn="just"/>
            <a:r>
              <a:rPr lang="de-CH" sz="2200" dirty="0"/>
              <a:t>Immer wieder Probleme in der Schule. Insbesondere bei wechselnden Lehrpersonen oder Lehrpersonen in Ausbildung </a:t>
            </a:r>
          </a:p>
          <a:p>
            <a:pPr algn="just"/>
            <a:r>
              <a:rPr lang="de-CH" sz="2200" dirty="0"/>
              <a:t>Belastung der Eltern / Familiensituation nimmt stark zu</a:t>
            </a:r>
          </a:p>
          <a:p>
            <a:endParaRPr lang="de-CH" dirty="0"/>
          </a:p>
        </p:txBody>
      </p:sp>
    </p:spTree>
    <p:extLst>
      <p:ext uri="{BB962C8B-B14F-4D97-AF65-F5344CB8AC3E}">
        <p14:creationId xmlns:p14="http://schemas.microsoft.com/office/powerpoint/2010/main" val="296370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CCB63-41D6-DF35-EC57-BCEB5FC009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90671C-9BE4-6264-5ABB-7E262D58F395}"/>
              </a:ext>
            </a:extLst>
          </p:cNvPr>
          <p:cNvSpPr>
            <a:spLocks noGrp="1"/>
          </p:cNvSpPr>
          <p:nvPr>
            <p:ph type="title"/>
          </p:nvPr>
        </p:nvSpPr>
        <p:spPr/>
        <p:txBody>
          <a:bodyPr>
            <a:normAutofit/>
          </a:bodyPr>
          <a:lstStyle/>
          <a:p>
            <a:r>
              <a:rPr lang="de-CH" sz="4000" dirty="0">
                <a:ln w="0"/>
                <a:effectLst>
                  <a:outerShdw blurRad="38100" dist="19050" dir="2700000" algn="tl" rotWithShape="0">
                    <a:schemeClr val="dk1">
                      <a:alpha val="40000"/>
                    </a:schemeClr>
                  </a:outerShdw>
                </a:effectLst>
              </a:rPr>
              <a:t>Arthur (8) ein Zürcher Schüler</a:t>
            </a:r>
          </a:p>
        </p:txBody>
      </p:sp>
      <p:sp>
        <p:nvSpPr>
          <p:cNvPr id="3" name="Inhaltsplatzhalter 2">
            <a:extLst>
              <a:ext uri="{FF2B5EF4-FFF2-40B4-BE49-F238E27FC236}">
                <a16:creationId xmlns:a16="http://schemas.microsoft.com/office/drawing/2014/main" id="{4D917CEA-8E86-3876-829F-5F18B5C28510}"/>
              </a:ext>
            </a:extLst>
          </p:cNvPr>
          <p:cNvSpPr>
            <a:spLocks noGrp="1"/>
          </p:cNvSpPr>
          <p:nvPr>
            <p:ph idx="1"/>
          </p:nvPr>
        </p:nvSpPr>
        <p:spPr/>
        <p:txBody>
          <a:bodyPr>
            <a:normAutofit fontScale="92500" lnSpcReduction="10000"/>
          </a:bodyPr>
          <a:lstStyle/>
          <a:p>
            <a:pPr marL="0" indent="0">
              <a:buNone/>
            </a:pPr>
            <a:r>
              <a:rPr lang="de-CH" sz="2400" b="1" u="sng" dirty="0"/>
              <a:t>Zeitstrahl 2/4</a:t>
            </a:r>
          </a:p>
          <a:p>
            <a:pPr algn="just"/>
            <a:r>
              <a:rPr lang="de-CH" sz="2400" dirty="0"/>
              <a:t>Eltern fühlen sich nicht abgeholt/orientiert. Eltern informieren sich und schliessen eine Rechtsschutzversicherung ab. </a:t>
            </a:r>
          </a:p>
          <a:p>
            <a:pPr algn="just"/>
            <a:r>
              <a:rPr lang="de-CH" sz="2400" dirty="0"/>
              <a:t>Kommunikation mit Schule wird immer schwieriger. Schulleiter schreibt E-Mails mit teilweise unprofessionellen Inhalten.</a:t>
            </a:r>
          </a:p>
          <a:p>
            <a:pPr algn="just"/>
            <a:r>
              <a:rPr lang="de-CH" sz="2400" dirty="0"/>
              <a:t>Schule teilt Arthur (ohne rechtliches Gehör, ohne Verfügung) einem rund 8-wöchigen Einzelsetting zu. Eltern erfahren erst nach dessen Start von Arthur davon.</a:t>
            </a:r>
          </a:p>
          <a:p>
            <a:pPr algn="just"/>
            <a:r>
              <a:rPr lang="de-CH" sz="2400" dirty="0"/>
              <a:t>Erst nach bereits erfolgtem Start der Einzelbeschulung und auf Wunsch Eltern findet ein Gespräch mit der Schule statt. Wenig Wertschätzung im Gespräch. Schule «droht» mit Sonderschule.</a:t>
            </a:r>
          </a:p>
          <a:p>
            <a:pPr algn="just"/>
            <a:r>
              <a:rPr lang="de-CH" sz="2400" dirty="0"/>
              <a:t>Monate später wird das Einzelsetting «Rückwirkend» verfügt. Wiederum ohne formelle Eröffnung des rechtlichen Gehörs.</a:t>
            </a:r>
            <a:endParaRPr lang="de-CH" dirty="0"/>
          </a:p>
          <a:p>
            <a:endParaRPr lang="de-CH" dirty="0"/>
          </a:p>
          <a:p>
            <a:endParaRPr lang="de-CH" dirty="0"/>
          </a:p>
          <a:p>
            <a:endParaRPr lang="de-CH" dirty="0"/>
          </a:p>
        </p:txBody>
      </p:sp>
    </p:spTree>
    <p:extLst>
      <p:ext uri="{BB962C8B-B14F-4D97-AF65-F5344CB8AC3E}">
        <p14:creationId xmlns:p14="http://schemas.microsoft.com/office/powerpoint/2010/main" val="24743482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1377</Words>
  <Application>Microsoft Office PowerPoint</Application>
  <PresentationFormat>Bildschirmpräsentation (4:3)</PresentationFormat>
  <Paragraphs>191</Paragraphs>
  <Slides>24</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Wingdings</vt:lpstr>
      <vt:lpstr>Office Theme</vt:lpstr>
      <vt:lpstr>PowerPoint-Präsentation</vt:lpstr>
      <vt:lpstr>Zur Person</vt:lpstr>
      <vt:lpstr>Ziele des Vortrages</vt:lpstr>
      <vt:lpstr>Agenda</vt:lpstr>
      <vt:lpstr>Emotionale Reaktionen - Warum?</vt:lpstr>
      <vt:lpstr>Emotionale Reaktionen - Warum?</vt:lpstr>
      <vt:lpstr>Emotionale Reaktionen - Warum?</vt:lpstr>
      <vt:lpstr>Arthur (8) ein Zürcher Schüler</vt:lpstr>
      <vt:lpstr>Arthur (8) ein Zürcher Schüler</vt:lpstr>
      <vt:lpstr>Arthur (8) ein Zürcher Schüler</vt:lpstr>
      <vt:lpstr>Arthur (8) ein Zürcher Schüler</vt:lpstr>
      <vt:lpstr>Was waren die emotionalen Probleme aus Sicht Eltern?</vt:lpstr>
      <vt:lpstr>Juristische Probleme?</vt:lpstr>
      <vt:lpstr>Strategien zur Vermeidung von Rechtsstreitigkeiten</vt:lpstr>
      <vt:lpstr>Juristisch betrachten</vt:lpstr>
      <vt:lpstr>Generell beachten</vt:lpstr>
      <vt:lpstr>Potentiell juristisch relevante Momente aus dem Alltag</vt:lpstr>
      <vt:lpstr>Potentiell juristisch relevante Momente aus dem Alltag</vt:lpstr>
      <vt:lpstr>Take Home für Lehrpersonen</vt:lpstr>
      <vt:lpstr>Take Home für Lehrpersonen</vt:lpstr>
      <vt:lpstr>Ziele des Vortrages erreicht?</vt:lpstr>
      <vt:lpstr>Zusammenfassung</vt:lpstr>
      <vt:lpstr>Links / Downloads</vt:lpstr>
      <vt:lpstr>Besten Dank / Kontaktangaben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Senta Cottinelli</dc:creator>
  <cp:lastModifiedBy>Senta Cottinelli</cp:lastModifiedBy>
  <cp:revision>162</cp:revision>
  <cp:lastPrinted>2026-03-24T16:04:18Z</cp:lastPrinted>
  <dcterms:created xsi:type="dcterms:W3CDTF">2013-12-05T17:06:40Z</dcterms:created>
  <dcterms:modified xsi:type="dcterms:W3CDTF">2026-03-24T16:17:54Z</dcterms:modified>
</cp:coreProperties>
</file>